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F98DA-5185-4AB4-9F49-3AE8D0E6AD67}" type="datetimeFigureOut">
              <a:rPr lang="es-MX" smtClean="0"/>
              <a:t>23/06/2013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D9D8-3994-4A4E-BF22-78100621F1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4410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F98DA-5185-4AB4-9F49-3AE8D0E6AD67}" type="datetimeFigureOut">
              <a:rPr lang="es-MX" smtClean="0"/>
              <a:t>23/06/2013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D9D8-3994-4A4E-BF22-78100621F1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615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F98DA-5185-4AB4-9F49-3AE8D0E6AD67}" type="datetimeFigureOut">
              <a:rPr lang="es-MX" smtClean="0"/>
              <a:t>23/06/2013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D9D8-3994-4A4E-BF22-78100621F1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6817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F98DA-5185-4AB4-9F49-3AE8D0E6AD67}" type="datetimeFigureOut">
              <a:rPr lang="es-MX" smtClean="0"/>
              <a:t>23/06/2013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D9D8-3994-4A4E-BF22-78100621F1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0844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F98DA-5185-4AB4-9F49-3AE8D0E6AD67}" type="datetimeFigureOut">
              <a:rPr lang="es-MX" smtClean="0"/>
              <a:t>23/06/2013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D9D8-3994-4A4E-BF22-78100621F1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9523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F98DA-5185-4AB4-9F49-3AE8D0E6AD67}" type="datetimeFigureOut">
              <a:rPr lang="es-MX" smtClean="0"/>
              <a:t>23/06/2013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D9D8-3994-4A4E-BF22-78100621F1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212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F98DA-5185-4AB4-9F49-3AE8D0E6AD67}" type="datetimeFigureOut">
              <a:rPr lang="es-MX" smtClean="0"/>
              <a:t>23/06/2013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D9D8-3994-4A4E-BF22-78100621F1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5284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F98DA-5185-4AB4-9F49-3AE8D0E6AD67}" type="datetimeFigureOut">
              <a:rPr lang="es-MX" smtClean="0"/>
              <a:t>23/06/2013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D9D8-3994-4A4E-BF22-78100621F1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5457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F98DA-5185-4AB4-9F49-3AE8D0E6AD67}" type="datetimeFigureOut">
              <a:rPr lang="es-MX" smtClean="0"/>
              <a:t>23/06/2013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D9D8-3994-4A4E-BF22-78100621F1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081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F98DA-5185-4AB4-9F49-3AE8D0E6AD67}" type="datetimeFigureOut">
              <a:rPr lang="es-MX" smtClean="0"/>
              <a:t>23/06/2013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D9D8-3994-4A4E-BF22-78100621F1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9562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F98DA-5185-4AB4-9F49-3AE8D0E6AD67}" type="datetimeFigureOut">
              <a:rPr lang="es-MX" smtClean="0"/>
              <a:t>23/06/2013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8D9D8-3994-4A4E-BF22-78100621F1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8198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F98DA-5185-4AB4-9F49-3AE8D0E6AD67}" type="datetimeFigureOut">
              <a:rPr lang="es-MX" smtClean="0"/>
              <a:t>23/06/2013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8D9D8-3994-4A4E-BF22-78100621F19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7855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323528" y="116632"/>
            <a:ext cx="1944216" cy="7920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Patentes y modelos de utilidad </a:t>
            </a:r>
            <a:endParaRPr lang="es-MX" dirty="0"/>
          </a:p>
        </p:txBody>
      </p:sp>
      <p:sp>
        <p:nvSpPr>
          <p:cNvPr id="6" name="5 Flecha derecha"/>
          <p:cNvSpPr/>
          <p:nvPr/>
        </p:nvSpPr>
        <p:spPr>
          <a:xfrm>
            <a:off x="2339752" y="314654"/>
            <a:ext cx="432048" cy="3960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2915816" y="316986"/>
            <a:ext cx="1944216" cy="3937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Protege </a:t>
            </a:r>
            <a:endParaRPr lang="es-MX" dirty="0"/>
          </a:p>
        </p:txBody>
      </p:sp>
      <p:sp>
        <p:nvSpPr>
          <p:cNvPr id="8" name="7 Flecha derecha"/>
          <p:cNvSpPr/>
          <p:nvPr/>
        </p:nvSpPr>
        <p:spPr>
          <a:xfrm>
            <a:off x="5004048" y="316986"/>
            <a:ext cx="432048" cy="3960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Rectángulo"/>
          <p:cNvSpPr/>
          <p:nvPr/>
        </p:nvSpPr>
        <p:spPr>
          <a:xfrm>
            <a:off x="5652120" y="314654"/>
            <a:ext cx="1944216" cy="7920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Invenciones y </a:t>
            </a:r>
            <a:r>
              <a:rPr lang="es-MX" dirty="0"/>
              <a:t>invenciones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6426206" y="1178750"/>
            <a:ext cx="396044" cy="4500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Rectángulo"/>
          <p:cNvSpPr/>
          <p:nvPr/>
        </p:nvSpPr>
        <p:spPr>
          <a:xfrm>
            <a:off x="5940152" y="1772816"/>
            <a:ext cx="1512168" cy="504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Solicitud </a:t>
            </a:r>
            <a:endParaRPr lang="es-MX" dirty="0"/>
          </a:p>
        </p:txBody>
      </p:sp>
      <p:sp>
        <p:nvSpPr>
          <p:cNvPr id="12" name="11 Rectángulo"/>
          <p:cNvSpPr/>
          <p:nvPr/>
        </p:nvSpPr>
        <p:spPr>
          <a:xfrm>
            <a:off x="5508104" y="2636912"/>
            <a:ext cx="3240360" cy="28083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MX" dirty="0"/>
              <a:t>Formato de </a:t>
            </a:r>
            <a:r>
              <a:rPr lang="es-MX" dirty="0" smtClean="0"/>
              <a:t>solicitud.</a:t>
            </a:r>
          </a:p>
          <a:p>
            <a:pPr algn="just"/>
            <a:r>
              <a:rPr lang="es-MX" dirty="0"/>
              <a:t>Comprobante de pago de la </a:t>
            </a:r>
            <a:r>
              <a:rPr lang="es-MX" dirty="0" smtClean="0"/>
              <a:t>tarifa.</a:t>
            </a:r>
          </a:p>
          <a:p>
            <a:pPr algn="just"/>
            <a:r>
              <a:rPr lang="es-MX" dirty="0"/>
              <a:t>Descripción de la invención por triplicado.</a:t>
            </a:r>
          </a:p>
          <a:p>
            <a:pPr algn="just"/>
            <a:r>
              <a:rPr lang="es-MX" b="1" dirty="0" smtClean="0"/>
              <a:t> </a:t>
            </a:r>
            <a:r>
              <a:rPr lang="es-MX" dirty="0"/>
              <a:t>Reivindicaciones por triplicado.</a:t>
            </a:r>
          </a:p>
          <a:p>
            <a:pPr algn="just"/>
            <a:r>
              <a:rPr lang="es-MX" b="1" dirty="0" smtClean="0"/>
              <a:t> </a:t>
            </a:r>
            <a:r>
              <a:rPr lang="es-MX" dirty="0"/>
              <a:t>Resumen de la descripción de la invención por triplicado.</a:t>
            </a:r>
          </a:p>
          <a:p>
            <a:pPr algn="just"/>
            <a:r>
              <a:rPr lang="es-MX" dirty="0" smtClean="0"/>
              <a:t>Dibujo </a:t>
            </a:r>
            <a:r>
              <a:rPr lang="es-MX" dirty="0"/>
              <a:t>(s) técnico (s) por triplicado, en su caso.</a:t>
            </a:r>
          </a:p>
        </p:txBody>
      </p:sp>
      <p:sp>
        <p:nvSpPr>
          <p:cNvPr id="13" name="12 Flecha izquierda"/>
          <p:cNvSpPr/>
          <p:nvPr/>
        </p:nvSpPr>
        <p:spPr>
          <a:xfrm>
            <a:off x="5004048" y="4041068"/>
            <a:ext cx="438708" cy="39604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Rectángulo"/>
          <p:cNvSpPr/>
          <p:nvPr/>
        </p:nvSpPr>
        <p:spPr>
          <a:xfrm>
            <a:off x="3707904" y="4041068"/>
            <a:ext cx="1152128" cy="52205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MX" dirty="0" smtClean="0"/>
              <a:t>Patentes </a:t>
            </a:r>
            <a:endParaRPr lang="es-MX" dirty="0"/>
          </a:p>
        </p:txBody>
      </p:sp>
      <p:sp>
        <p:nvSpPr>
          <p:cNvPr id="16" name="15 Rectángulo"/>
          <p:cNvSpPr/>
          <p:nvPr/>
        </p:nvSpPr>
        <p:spPr>
          <a:xfrm>
            <a:off x="323528" y="3032956"/>
            <a:ext cx="3240360" cy="28083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1400" b="1" dirty="0"/>
              <a:t>Novedad</a:t>
            </a:r>
            <a:r>
              <a:rPr lang="es-MX" sz="1400" dirty="0"/>
              <a:t>: Se considera nuevo, todo aquello que no se encuentre en el estado</a:t>
            </a:r>
          </a:p>
          <a:p>
            <a:r>
              <a:rPr lang="es-MX" sz="1400" dirty="0"/>
              <a:t>de la </a:t>
            </a:r>
            <a:r>
              <a:rPr lang="es-MX" sz="1400" dirty="0" smtClean="0"/>
              <a:t>técnica.</a:t>
            </a:r>
          </a:p>
          <a:p>
            <a:r>
              <a:rPr lang="es-MX" sz="1400" b="1" dirty="0"/>
              <a:t>Actividad Inventiva: </a:t>
            </a:r>
            <a:r>
              <a:rPr lang="es-MX" sz="1400" dirty="0"/>
              <a:t>Es el proceso creativo cuyos resultados no se deduzcan del</a:t>
            </a:r>
          </a:p>
          <a:p>
            <a:r>
              <a:rPr lang="es-MX" sz="1400" dirty="0"/>
              <a:t>estado de la técnica en forma evidente para un técnico en la materia</a:t>
            </a:r>
            <a:r>
              <a:rPr lang="es-MX" sz="1400" dirty="0" smtClean="0"/>
              <a:t>.</a:t>
            </a:r>
          </a:p>
          <a:p>
            <a:r>
              <a:rPr lang="es-MX" sz="1400" b="1" dirty="0"/>
              <a:t>Aplicación Industrial: </a:t>
            </a:r>
            <a:r>
              <a:rPr lang="es-MX" sz="1400" dirty="0"/>
              <a:t>Es la posibilidad de ser producido o utilizado en cualquier</a:t>
            </a:r>
          </a:p>
          <a:p>
            <a:r>
              <a:rPr lang="es-MX" sz="1400" dirty="0"/>
              <a:t>rama de la actividad económica.</a:t>
            </a:r>
          </a:p>
        </p:txBody>
      </p:sp>
      <p:sp>
        <p:nvSpPr>
          <p:cNvPr id="17" name="16 Flecha abajo"/>
          <p:cNvSpPr/>
          <p:nvPr/>
        </p:nvSpPr>
        <p:spPr>
          <a:xfrm>
            <a:off x="1745686" y="6021288"/>
            <a:ext cx="396044" cy="4500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0139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1520" y="332656"/>
            <a:ext cx="1620180" cy="8640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1400" b="1" dirty="0"/>
              <a:t>Modelo de Utilidad</a:t>
            </a:r>
            <a:endParaRPr lang="es-MX" sz="1400" dirty="0"/>
          </a:p>
        </p:txBody>
      </p:sp>
      <p:sp>
        <p:nvSpPr>
          <p:cNvPr id="5" name="4 Flecha derecha"/>
          <p:cNvSpPr/>
          <p:nvPr/>
        </p:nvSpPr>
        <p:spPr>
          <a:xfrm>
            <a:off x="2051720" y="566682"/>
            <a:ext cx="432048" cy="3960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Rectángulo"/>
          <p:cNvSpPr/>
          <p:nvPr/>
        </p:nvSpPr>
        <p:spPr>
          <a:xfrm>
            <a:off x="2555776" y="332656"/>
            <a:ext cx="1800200" cy="8640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MX" sz="1400" dirty="0"/>
              <a:t>Novedad.</a:t>
            </a:r>
          </a:p>
          <a:p>
            <a:pPr algn="just"/>
            <a:r>
              <a:rPr lang="es-MX" sz="1400" b="1" dirty="0" smtClean="0"/>
              <a:t> </a:t>
            </a:r>
            <a:r>
              <a:rPr lang="es-MX" sz="1400" dirty="0" smtClean="0"/>
              <a:t>Aplicación industrial</a:t>
            </a:r>
            <a:r>
              <a:rPr lang="es-MX" sz="1400" dirty="0"/>
              <a:t>.</a:t>
            </a:r>
          </a:p>
        </p:txBody>
      </p:sp>
      <p:sp>
        <p:nvSpPr>
          <p:cNvPr id="7" name="6 Flecha derecha"/>
          <p:cNvSpPr/>
          <p:nvPr/>
        </p:nvSpPr>
        <p:spPr>
          <a:xfrm>
            <a:off x="4499992" y="566682"/>
            <a:ext cx="432048" cy="3960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Rectángulo"/>
          <p:cNvSpPr/>
          <p:nvPr/>
        </p:nvSpPr>
        <p:spPr>
          <a:xfrm>
            <a:off x="5076056" y="365938"/>
            <a:ext cx="1152128" cy="11908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MX" sz="1400" smtClean="0"/>
              <a:t>Requisitos de presentación </a:t>
            </a:r>
            <a:endParaRPr lang="es-MX" sz="1400" dirty="0"/>
          </a:p>
        </p:txBody>
      </p:sp>
      <p:sp>
        <p:nvSpPr>
          <p:cNvPr id="9" name="8 Flecha derecha"/>
          <p:cNvSpPr/>
          <p:nvPr/>
        </p:nvSpPr>
        <p:spPr>
          <a:xfrm>
            <a:off x="6372200" y="699090"/>
            <a:ext cx="432048" cy="3960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Rectángulo"/>
          <p:cNvSpPr/>
          <p:nvPr/>
        </p:nvSpPr>
        <p:spPr>
          <a:xfrm>
            <a:off x="6876256" y="485056"/>
            <a:ext cx="2196244" cy="53922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MX" sz="1600" dirty="0"/>
              <a:t>Utilizar papel blanco tipo Bond de 36 Kg</a:t>
            </a:r>
            <a:r>
              <a:rPr lang="es-MX" sz="1600" dirty="0" smtClean="0"/>
              <a:t>.</a:t>
            </a:r>
          </a:p>
          <a:p>
            <a:r>
              <a:rPr lang="es-MX" sz="1600" dirty="0"/>
              <a:t>Ser legibles de tal manera que puedan </a:t>
            </a:r>
            <a:r>
              <a:rPr lang="es-MX" sz="1600" dirty="0" smtClean="0"/>
              <a:t>reproducirse.</a:t>
            </a:r>
          </a:p>
          <a:p>
            <a:r>
              <a:rPr lang="pt-BR" sz="1600" dirty="0"/>
              <a:t>Ser de formato </a:t>
            </a:r>
            <a:r>
              <a:rPr lang="pt-BR" sz="1600" dirty="0" smtClean="0"/>
              <a:t>retangular </a:t>
            </a:r>
            <a:r>
              <a:rPr lang="pt-BR" sz="1600" dirty="0"/>
              <a:t>de 21.5 x 28 cm. (</a:t>
            </a:r>
            <a:r>
              <a:rPr lang="pt-BR" sz="1600" dirty="0" err="1"/>
              <a:t>tamaño</a:t>
            </a:r>
            <a:r>
              <a:rPr lang="pt-BR" sz="1600" dirty="0"/>
              <a:t> carta), o de formato A4</a:t>
            </a:r>
          </a:p>
          <a:p>
            <a:r>
              <a:rPr lang="es-MX" sz="1600" dirty="0"/>
              <a:t>(21 x 29.7 cm</a:t>
            </a:r>
            <a:r>
              <a:rPr lang="es-MX" sz="1600" dirty="0" smtClean="0"/>
              <a:t>).</a:t>
            </a:r>
          </a:p>
          <a:p>
            <a:r>
              <a:rPr lang="es-MX" sz="1600" dirty="0"/>
              <a:t>Utilizarse sólo por un lado y en sentido vertical</a:t>
            </a:r>
            <a:r>
              <a:rPr lang="es-MX" sz="1600" dirty="0" smtClean="0"/>
              <a:t>.</a:t>
            </a:r>
          </a:p>
          <a:p>
            <a:r>
              <a:rPr lang="es-MX" sz="1600" dirty="0"/>
              <a:t>Las hojas que contengan los dibujos deberán presentarse sin </a:t>
            </a:r>
            <a:r>
              <a:rPr lang="es-MX" sz="1600" dirty="0" smtClean="0"/>
              <a:t>marco.</a:t>
            </a:r>
          </a:p>
          <a:p>
            <a:r>
              <a:rPr lang="pt-BR" sz="1600" dirty="0"/>
              <a:t>No presentar arrugas, rasgaduras o </a:t>
            </a:r>
            <a:r>
              <a:rPr lang="pt-BR" sz="1600" dirty="0" err="1"/>
              <a:t>enmendaduras</a:t>
            </a:r>
            <a:r>
              <a:rPr lang="pt-BR" sz="1600" dirty="0" smtClean="0"/>
              <a:t>.</a:t>
            </a:r>
          </a:p>
          <a:p>
            <a:endParaRPr lang="es-MX" sz="1600" dirty="0"/>
          </a:p>
        </p:txBody>
      </p:sp>
      <p:sp>
        <p:nvSpPr>
          <p:cNvPr id="11" name="10 Flecha izquierda"/>
          <p:cNvSpPr/>
          <p:nvPr/>
        </p:nvSpPr>
        <p:spPr>
          <a:xfrm>
            <a:off x="6372200" y="4365104"/>
            <a:ext cx="432048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Rectángulo"/>
          <p:cNvSpPr/>
          <p:nvPr/>
        </p:nvSpPr>
        <p:spPr>
          <a:xfrm>
            <a:off x="4962500" y="3985701"/>
            <a:ext cx="1152128" cy="11908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MX" sz="1400" dirty="0" smtClean="0"/>
              <a:t>Vencimiento dos meses después de firmado. </a:t>
            </a:r>
            <a:endParaRPr lang="es-MX" sz="1400" dirty="0"/>
          </a:p>
        </p:txBody>
      </p:sp>
      <p:sp>
        <p:nvSpPr>
          <p:cNvPr id="16" name="15 Flecha izquierda"/>
          <p:cNvSpPr/>
          <p:nvPr/>
        </p:nvSpPr>
        <p:spPr>
          <a:xfrm>
            <a:off x="4352900" y="4365104"/>
            <a:ext cx="432048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00410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215</Words>
  <Application>Microsoft Office PowerPoint</Application>
  <PresentationFormat>Presentación en pantalla (4:3)</PresentationFormat>
  <Paragraphs>29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personal</dc:creator>
  <cp:lastModifiedBy>personal</cp:lastModifiedBy>
  <cp:revision>4</cp:revision>
  <dcterms:created xsi:type="dcterms:W3CDTF">2013-06-24T02:04:17Z</dcterms:created>
  <dcterms:modified xsi:type="dcterms:W3CDTF">2013-06-24T02:35:51Z</dcterms:modified>
</cp:coreProperties>
</file>