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2"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56" r:id="rId23"/>
    <p:sldId id="257" r:id="rId24"/>
    <p:sldId id="258" r:id="rId25"/>
    <p:sldId id="259" r:id="rId26"/>
    <p:sldId id="260" r:id="rId27"/>
    <p:sldId id="261" r:id="rId2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0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E993C-2CBC-4CC3-AA51-0D04E32864B8}" type="datetimeFigureOut">
              <a:rPr lang="es-MX" smtClean="0"/>
              <a:t>19/06/2013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11BEE-2159-465B-B7B7-0E8B77D88551}" type="slidenum">
              <a:rPr lang="es-MX" smtClean="0"/>
              <a:t>‹Nº›</a:t>
            </a:fld>
            <a:endParaRPr lang="es-MX"/>
          </a:p>
        </p:txBody>
      </p:sp>
    </p:spTree>
    <p:extLst>
      <p:ext uri="{BB962C8B-B14F-4D97-AF65-F5344CB8AC3E}">
        <p14:creationId xmlns:p14="http://schemas.microsoft.com/office/powerpoint/2010/main" val="3858056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9351B3D2-5148-4262-A9E7-7B20E0EAFFB5}" type="slidenum">
              <a:rPr lang="es-MX" smtClean="0"/>
              <a:t>13</a:t>
            </a:fld>
            <a:endParaRPr lang="es-MX"/>
          </a:p>
        </p:txBody>
      </p:sp>
    </p:spTree>
    <p:extLst>
      <p:ext uri="{BB962C8B-B14F-4D97-AF65-F5344CB8AC3E}">
        <p14:creationId xmlns:p14="http://schemas.microsoft.com/office/powerpoint/2010/main" val="120015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409073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234455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4260121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3629679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1268624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500766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1421668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383803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275038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3523842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7244864-4931-4D3A-9FC7-68AD3BFFF636}" type="datetimeFigureOut">
              <a:rPr lang="es-MX" smtClean="0"/>
              <a:t>19/06/2013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C3165F-AFD7-4EEA-B058-EA733736E8CA}" type="slidenum">
              <a:rPr lang="es-MX" smtClean="0"/>
              <a:t>‹Nº›</a:t>
            </a:fld>
            <a:endParaRPr lang="es-MX"/>
          </a:p>
        </p:txBody>
      </p:sp>
    </p:spTree>
    <p:extLst>
      <p:ext uri="{BB962C8B-B14F-4D97-AF65-F5344CB8AC3E}">
        <p14:creationId xmlns:p14="http://schemas.microsoft.com/office/powerpoint/2010/main" val="423198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44864-4931-4D3A-9FC7-68AD3BFFF636}" type="datetimeFigureOut">
              <a:rPr lang="es-MX" smtClean="0"/>
              <a:t>19/06/2013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3165F-AFD7-4EEA-B058-EA733736E8CA}" type="slidenum">
              <a:rPr lang="es-MX" smtClean="0"/>
              <a:t>‹Nº›</a:t>
            </a:fld>
            <a:endParaRPr lang="es-MX"/>
          </a:p>
        </p:txBody>
      </p:sp>
    </p:spTree>
    <p:extLst>
      <p:ext uri="{BB962C8B-B14F-4D97-AF65-F5344CB8AC3E}">
        <p14:creationId xmlns:p14="http://schemas.microsoft.com/office/powerpoint/2010/main" val="992667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4.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ctr"/>
            <a:r>
              <a:rPr lang="es-MX" sz="3600" dirty="0" smtClean="0"/>
              <a:t>LEY FEDERAL DE DERECHSO DE AUTOR </a:t>
            </a:r>
          </a:p>
          <a:p>
            <a:pPr algn="ctr"/>
            <a:endParaRPr lang="es-MX" sz="3600" dirty="0"/>
          </a:p>
          <a:p>
            <a:pPr algn="ctr"/>
            <a:r>
              <a:rPr lang="es-MX" sz="3600" dirty="0" smtClean="0"/>
              <a:t>CONTINUACIÓN </a:t>
            </a:r>
          </a:p>
          <a:p>
            <a:pPr algn="ctr"/>
            <a:endParaRPr lang="es-MX" sz="3600" dirty="0"/>
          </a:p>
          <a:p>
            <a:pPr marL="0" indent="0" algn="ctr">
              <a:buNone/>
            </a:pPr>
            <a:r>
              <a:rPr lang="es-MX" sz="3600" dirty="0" smtClean="0"/>
              <a:t>Citlali Aragón </a:t>
            </a:r>
          </a:p>
          <a:p>
            <a:pPr marL="0" indent="0" algn="ctr">
              <a:buNone/>
            </a:pPr>
            <a:r>
              <a:rPr lang="es-MX" sz="3600" dirty="0" smtClean="0"/>
              <a:t>Lizbeth Bravo</a:t>
            </a:r>
          </a:p>
          <a:p>
            <a:pPr marL="0" indent="0" algn="ctr">
              <a:buNone/>
            </a:pPr>
            <a:r>
              <a:rPr lang="es-MX" sz="3600" smtClean="0"/>
              <a:t>Treysi Salgado </a:t>
            </a:r>
            <a:endParaRPr lang="es-MX" sz="3600" dirty="0" smtClean="0"/>
          </a:p>
          <a:p>
            <a:endParaRPr lang="es-MX" dirty="0"/>
          </a:p>
        </p:txBody>
      </p:sp>
    </p:spTree>
    <p:extLst>
      <p:ext uri="{BB962C8B-B14F-4D97-AF65-F5344CB8AC3E}">
        <p14:creationId xmlns:p14="http://schemas.microsoft.com/office/powerpoint/2010/main" val="1168809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77500" lnSpcReduction="20000"/>
          </a:bodyPr>
          <a:lstStyle/>
          <a:p>
            <a:pPr algn="ctr"/>
            <a:r>
              <a:rPr lang="es-MX" dirty="0" smtClean="0"/>
              <a:t>Del Contrato de Radiodifusión</a:t>
            </a:r>
          </a:p>
          <a:p>
            <a:r>
              <a:rPr lang="es-MX" dirty="0" smtClean="0"/>
              <a:t>el contrato de radiodifusión el autor o el titular de los derechos patrimoniales, en su caso, autoriza a un organismo de radiodifusión a transmitir una obra.</a:t>
            </a:r>
          </a:p>
          <a:p>
            <a:pPr algn="ctr"/>
            <a:r>
              <a:rPr lang="es-MX" dirty="0" smtClean="0"/>
              <a:t>Del Contrato de Producción Audiovisual</a:t>
            </a:r>
          </a:p>
          <a:p>
            <a:r>
              <a:rPr lang="es-MX" dirty="0" smtClean="0"/>
              <a:t>Por el contrato de producción audiovisual, los autores o los titulares de los derechos patrimoniales, en su caso, ceden en exclusiva al productor los derechos patrimoniales de reproducción, distribución, comunicación pública y subtitulado de la obra audiovisual, salvo pacto en contrario. Se exceptúan de lo anterior las obras musicales.</a:t>
            </a:r>
          </a:p>
          <a:p>
            <a:r>
              <a:rPr lang="es-MX" dirty="0" smtClean="0"/>
              <a:t>Cuando la aportación de un autor no se completase por causa de fuerza mayor, el productor podrá utilizar la parte ya realizada, respetando los derechos de aquél sobre la misma, incluso el del anonimato, sin perjuicio, de la indemnización que proceda.</a:t>
            </a:r>
            <a:endParaRPr lang="es-MX" dirty="0"/>
          </a:p>
        </p:txBody>
      </p:sp>
    </p:spTree>
    <p:extLst>
      <p:ext uri="{BB962C8B-B14F-4D97-AF65-F5344CB8AC3E}">
        <p14:creationId xmlns:p14="http://schemas.microsoft.com/office/powerpoint/2010/main" val="4293490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normAutofit fontScale="85000" lnSpcReduction="20000"/>
          </a:bodyPr>
          <a:lstStyle/>
          <a:p>
            <a:pPr algn="ctr"/>
            <a:r>
              <a:rPr lang="es-MX" dirty="0" smtClean="0"/>
              <a:t>De los Contratos Publicitarios</a:t>
            </a:r>
          </a:p>
          <a:p>
            <a:r>
              <a:rPr lang="es-MX" dirty="0" smtClean="0"/>
              <a:t>Son contratos publicitarios los que tengan por finalidad la explotación de obras literarias o artísticas con fines de promoción o identificación en anuncios publicitarios o de propaganda a través de cualquier medio de comunicación.</a:t>
            </a:r>
          </a:p>
          <a:p>
            <a:r>
              <a:rPr lang="es-MX" dirty="0" smtClean="0"/>
              <a:t>Los anuncios publicitarios o de propaganda podrán ser difundidos hasta por un período máximo de seis meses a partir de la primera comunicación.</a:t>
            </a:r>
          </a:p>
          <a:p>
            <a:r>
              <a:rPr lang="es-MX" dirty="0" smtClean="0"/>
              <a:t>En el caso de publicidad en medios impresos, el contrato deberá precisar el soporte o soportes materiales en los que se reproducirá la obra y, si se trata de folletos o medios distintos de las publicaciones periódicas, el número de ejemplares de que constará el tiraje.</a:t>
            </a:r>
            <a:endParaRPr lang="es-MX" dirty="0"/>
          </a:p>
        </p:txBody>
      </p:sp>
    </p:spTree>
    <p:extLst>
      <p:ext uri="{BB962C8B-B14F-4D97-AF65-F5344CB8AC3E}">
        <p14:creationId xmlns:p14="http://schemas.microsoft.com/office/powerpoint/2010/main" val="3846386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fontScale="85000" lnSpcReduction="20000"/>
          </a:bodyPr>
          <a:lstStyle/>
          <a:p>
            <a:pPr algn="ctr"/>
            <a:r>
              <a:rPr lang="es-MX" dirty="0" smtClean="0"/>
              <a:t>De la Protección al Derecho de Autor</a:t>
            </a:r>
          </a:p>
          <a:p>
            <a:r>
              <a:rPr lang="es-MX" dirty="0" smtClean="0"/>
              <a:t>La persona cuyo nombre o seudónimo, conocido o registrado, aparezca como autor de una obra, será considerada como tal, salvo prueba en contrario y, en consecuencia, se admitirán por los tribunales competentes las acciones que entable por transgresión a sus derechos.</a:t>
            </a:r>
          </a:p>
          <a:p>
            <a:r>
              <a:rPr lang="es-MX" dirty="0" smtClean="0"/>
              <a:t>Respecto de las obras firmadas bajo seudónimo o cuyos autores no se hayan dado a conocer, las acciones para proteger el derecho corresponderán a la persona que las haga del conocimiento público con el consentimiento del autor, quien tendrá las responsabilidades de un gestor, hasta en cuanto el titular de los derechos no comparezca en el juicio respectivo, a no ser que existiera convenio previo en contrario.</a:t>
            </a:r>
            <a:endParaRPr lang="es-MX" dirty="0"/>
          </a:p>
        </p:txBody>
      </p:sp>
    </p:spTree>
    <p:extLst>
      <p:ext uri="{BB962C8B-B14F-4D97-AF65-F5344CB8AC3E}">
        <p14:creationId xmlns:p14="http://schemas.microsoft.com/office/powerpoint/2010/main" val="1702929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fontScale="85000" lnSpcReduction="10000"/>
          </a:bodyPr>
          <a:lstStyle/>
          <a:p>
            <a:pPr algn="ctr"/>
            <a:r>
              <a:rPr lang="es-MX" dirty="0" smtClean="0"/>
              <a:t>De las Obras Fotográficas, Plásticas y Gráficas</a:t>
            </a:r>
          </a:p>
          <a:p>
            <a:r>
              <a:rPr lang="es-MX" dirty="0" smtClean="0"/>
              <a:t>se considerará que el autor que haya enajenado su obra pictórica, escultórica y de artes plásticas en general, no ha concedido al adquirente el derecho de reproducirla, pero sí el de exhibirla y el de plasmarla en catálogos. En todo caso, el autor podrá oponerse al ejercicio de estos derechos, cuando la exhibición se realice en condiciones que perjudiquen su honor o reputación profesional.</a:t>
            </a:r>
          </a:p>
          <a:p>
            <a:r>
              <a:rPr lang="es-MX" dirty="0" smtClean="0"/>
              <a:t>Los fotógrafos profesionales sólo pueden exhibir las fotografías realizadas bajo encargo como muestra de su trabajo, previa autorización. Lo anterior no será necesario cuando los fines sean culturales, educativos, o de publicaciones sin fines de lucro.</a:t>
            </a:r>
            <a:endParaRPr lang="es-MX" dirty="0"/>
          </a:p>
        </p:txBody>
      </p:sp>
    </p:spTree>
    <p:extLst>
      <p:ext uri="{BB962C8B-B14F-4D97-AF65-F5344CB8AC3E}">
        <p14:creationId xmlns:p14="http://schemas.microsoft.com/office/powerpoint/2010/main" val="1763002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323528" y="332656"/>
            <a:ext cx="8229600" cy="4525963"/>
          </a:xfrm>
        </p:spPr>
        <p:txBody>
          <a:bodyPr>
            <a:normAutofit/>
          </a:bodyPr>
          <a:lstStyle/>
          <a:p>
            <a:r>
              <a:rPr lang="es-ES_tradnl" sz="2000" dirty="0"/>
              <a:t>Art. 89 al 93</a:t>
            </a:r>
            <a:endParaRPr lang="es-MX" sz="2000" dirty="0"/>
          </a:p>
          <a:p>
            <a:r>
              <a:rPr lang="es-ES_tradnl" sz="2000" dirty="0"/>
              <a:t>Los ejemplares de obra gráfica y fotográfica en serie debidamente firmados y numerados se consideran como originales.</a:t>
            </a:r>
            <a:endParaRPr lang="es-MX" sz="2000" dirty="0"/>
          </a:p>
          <a:p>
            <a:r>
              <a:rPr lang="es-ES_tradnl" sz="2000" dirty="0"/>
              <a:t>Los autores de obras de artes plásticas y fotográficas tendrán derecho a percibir del vendedor una participación en el precio de toda reventa que de las mismas se realice en pública subasta.</a:t>
            </a:r>
            <a:endParaRPr lang="es-MX" sz="2000" dirty="0"/>
          </a:p>
          <a:p>
            <a:r>
              <a:rPr lang="es-ES_tradnl" sz="2000" dirty="0"/>
              <a:t> </a:t>
            </a:r>
            <a:endParaRPr lang="es-MX" sz="2000" dirty="0"/>
          </a:p>
          <a:p>
            <a:r>
              <a:rPr lang="es-ES_tradnl" sz="2000" b="1" dirty="0"/>
              <a:t>Capítulo III</a:t>
            </a:r>
            <a:endParaRPr lang="es-MX" sz="2000" b="1" dirty="0"/>
          </a:p>
          <a:p>
            <a:r>
              <a:rPr lang="es-ES_tradnl" sz="2000" b="1" dirty="0"/>
              <a:t>De la Obra Cinematográfica y Audiovisual</a:t>
            </a:r>
            <a:endParaRPr lang="es-MX" sz="2000" b="1" dirty="0"/>
          </a:p>
          <a:p>
            <a:endParaRPr lang="es-MX" dirty="0"/>
          </a:p>
        </p:txBody>
      </p:sp>
      <p:pic>
        <p:nvPicPr>
          <p:cNvPr id="6" name="5 Imagen"/>
          <p:cNvPicPr/>
          <p:nvPr/>
        </p:nvPicPr>
        <p:blipFill>
          <a:blip r:embed="rId2">
            <a:extLst>
              <a:ext uri="{28A0092B-C50C-407E-A947-70E740481C1C}">
                <a14:useLocalDpi xmlns:a14="http://schemas.microsoft.com/office/drawing/2010/main" val="0"/>
              </a:ext>
            </a:extLst>
          </a:blip>
          <a:srcRect/>
          <a:stretch>
            <a:fillRect/>
          </a:stretch>
        </p:blipFill>
        <p:spPr bwMode="auto">
          <a:xfrm>
            <a:off x="3563888" y="3717032"/>
            <a:ext cx="1401887" cy="2029644"/>
          </a:xfrm>
          <a:prstGeom prst="rect">
            <a:avLst/>
          </a:prstGeom>
          <a:noFill/>
          <a:ln>
            <a:noFill/>
          </a:ln>
        </p:spPr>
      </p:pic>
    </p:spTree>
    <p:extLst>
      <p:ext uri="{BB962C8B-B14F-4D97-AF65-F5344CB8AC3E}">
        <p14:creationId xmlns:p14="http://schemas.microsoft.com/office/powerpoint/2010/main" val="2277129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764704"/>
            <a:ext cx="8229600" cy="4525963"/>
          </a:xfrm>
        </p:spPr>
        <p:txBody>
          <a:bodyPr>
            <a:normAutofit fontScale="40000" lnSpcReduction="20000"/>
          </a:bodyPr>
          <a:lstStyle/>
          <a:p>
            <a:r>
              <a:rPr lang="es-ES_tradnl" dirty="0"/>
              <a:t>Art. 94 al 100 </a:t>
            </a:r>
            <a:endParaRPr lang="es-MX" dirty="0"/>
          </a:p>
          <a:p>
            <a:pPr marL="0" indent="0">
              <a:buNone/>
            </a:pPr>
            <a:r>
              <a:rPr lang="es-ES_tradnl" dirty="0"/>
              <a:t> </a:t>
            </a:r>
            <a:endParaRPr lang="es-MX" dirty="0"/>
          </a:p>
          <a:p>
            <a:r>
              <a:rPr lang="es-ES_tradnl" dirty="0"/>
              <a:t>Los titulares de los derechos patrimoniales podrán disponer de sus respectivas aportaciones a la obra audiovisual para explotarlas en forma aislada, siempre que no se perjudique la normal explotación de dicha obra.</a:t>
            </a:r>
            <a:endParaRPr lang="es-MX" dirty="0"/>
          </a:p>
          <a:p>
            <a:pPr marL="0" indent="0">
              <a:buNone/>
            </a:pPr>
            <a:r>
              <a:rPr lang="es-ES_tradnl" b="1" dirty="0"/>
              <a:t> </a:t>
            </a:r>
            <a:endParaRPr lang="es-MX" dirty="0"/>
          </a:p>
          <a:p>
            <a:r>
              <a:rPr lang="es-ES_tradnl" dirty="0"/>
              <a:t>Art. 97 Son autores de las obras audiovisuales:</a:t>
            </a:r>
            <a:endParaRPr lang="es-MX" dirty="0"/>
          </a:p>
          <a:p>
            <a:pPr marL="0" indent="0">
              <a:buNone/>
            </a:pPr>
            <a:endParaRPr lang="es-MX" dirty="0"/>
          </a:p>
          <a:p>
            <a:r>
              <a:rPr lang="es-ES_tradnl" dirty="0"/>
              <a:t>El director realizador;</a:t>
            </a:r>
            <a:endParaRPr lang="es-MX" dirty="0"/>
          </a:p>
          <a:p>
            <a:r>
              <a:rPr lang="es-ES_tradnl" dirty="0"/>
              <a:t>Los autores del argumento, adaptación, guión o diálogo;</a:t>
            </a:r>
            <a:endParaRPr lang="es-MX" dirty="0"/>
          </a:p>
          <a:p>
            <a:r>
              <a:rPr lang="es-ES_tradnl" dirty="0"/>
              <a:t>Los autores de las composiciones musicales;</a:t>
            </a:r>
            <a:endParaRPr lang="es-MX" dirty="0"/>
          </a:p>
          <a:p>
            <a:r>
              <a:rPr lang="es-ES_tradnl" dirty="0"/>
              <a:t>El fotógrafo, y los autores de las caricaturas y de los dibujos animados.</a:t>
            </a:r>
            <a:endParaRPr lang="es-MX" dirty="0"/>
          </a:p>
          <a:p>
            <a:pPr marL="0" indent="0">
              <a:buNone/>
            </a:pPr>
            <a:endParaRPr lang="es-MX" dirty="0"/>
          </a:p>
          <a:p>
            <a:r>
              <a:rPr lang="es-ES_tradnl" dirty="0"/>
              <a:t>Salvo pacto en contrario, se considera al productor como el titular de los derechos patrimoniales de la obra en su conjunto.</a:t>
            </a:r>
            <a:endParaRPr lang="es-MX" dirty="0"/>
          </a:p>
          <a:p>
            <a:pPr marL="0" indent="0">
              <a:buNone/>
            </a:pPr>
            <a:endParaRPr lang="es-MX" dirty="0"/>
          </a:p>
          <a:p>
            <a:r>
              <a:rPr lang="es-ES_tradnl" dirty="0"/>
              <a:t>Art.99</a:t>
            </a:r>
            <a:endParaRPr lang="es-MX" dirty="0"/>
          </a:p>
          <a:p>
            <a:r>
              <a:rPr lang="es-ES_tradnl" dirty="0"/>
              <a:t>Una vez que los autores o los titulares de derechos patrimoniales se hayan comprometido a aportar sus contribuciones para la realización de la obra audiovisual, no podrán oponerse a la reproducción, distribución, representación y ejecución pública, transmisión por cable, radiodifusión, comunicación al público, subtitulado y doblaje de los textos de dicha obra.</a:t>
            </a:r>
            <a:endParaRPr lang="es-MX" dirty="0"/>
          </a:p>
          <a:p>
            <a:pPr marL="0" indent="0">
              <a:buNone/>
            </a:pPr>
            <a:endParaRPr lang="es-MX" dirty="0"/>
          </a:p>
          <a:p>
            <a:r>
              <a:rPr lang="es-ES_tradnl" b="1" dirty="0"/>
              <a:t>Artículo 100.- </a:t>
            </a:r>
            <a:r>
              <a:rPr lang="es-ES_tradnl" dirty="0"/>
              <a:t>Las disposiciones contenidas en el presente capítulo se aplicarán en lo pertinente a las obras de radiodifusión.</a:t>
            </a:r>
            <a:endParaRPr lang="es-MX" dirty="0"/>
          </a:p>
        </p:txBody>
      </p:sp>
    </p:spTree>
    <p:extLst>
      <p:ext uri="{BB962C8B-B14F-4D97-AF65-F5344CB8AC3E}">
        <p14:creationId xmlns:p14="http://schemas.microsoft.com/office/powerpoint/2010/main" val="4090691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04664"/>
            <a:ext cx="8229600" cy="4525963"/>
          </a:xfrm>
        </p:spPr>
        <p:txBody>
          <a:bodyPr>
            <a:noAutofit/>
          </a:bodyPr>
          <a:lstStyle/>
          <a:p>
            <a:r>
              <a:rPr lang="es-ES_tradnl" sz="1600" b="1" dirty="0"/>
              <a:t>Capítulo IV</a:t>
            </a:r>
            <a:endParaRPr lang="es-MX" sz="1600" b="1" dirty="0"/>
          </a:p>
          <a:p>
            <a:r>
              <a:rPr lang="es-ES_tradnl" sz="1600" b="1" dirty="0"/>
              <a:t>De los Programas de Computación y las Bases de Datos</a:t>
            </a:r>
            <a:endParaRPr lang="es-MX" sz="1600" b="1" dirty="0"/>
          </a:p>
          <a:p>
            <a:pPr marL="0" indent="0">
              <a:buNone/>
            </a:pPr>
            <a:r>
              <a:rPr lang="es-ES_tradnl" sz="1600" dirty="0"/>
              <a:t> </a:t>
            </a:r>
            <a:endParaRPr lang="es-MX" sz="1600" dirty="0"/>
          </a:p>
          <a:p>
            <a:r>
              <a:rPr lang="es-ES_tradnl" sz="1600" dirty="0"/>
              <a:t>Art. 101 al 114</a:t>
            </a:r>
            <a:endParaRPr lang="es-MX" sz="1600" dirty="0"/>
          </a:p>
          <a:p>
            <a:r>
              <a:rPr lang="es-ES_tradnl" sz="1600" dirty="0"/>
              <a:t>Los programas de computación se protegen en los mismos términos que las obras literarias. Dicha protección se extiende tanto a los programas operativos como a los programas aplicativos, ya sea en forma de código fuente o de código objeto. Se exceptúan aquellos programas de cómputo que tengan por objeto causar efectos nocivos a otros programas o equipos.</a:t>
            </a:r>
            <a:endParaRPr lang="es-MX" sz="1600" dirty="0"/>
          </a:p>
          <a:p>
            <a:r>
              <a:rPr lang="es-ES_tradnl" sz="1600" b="1" dirty="0"/>
              <a:t>Artículo 112.-</a:t>
            </a:r>
            <a:r>
              <a:rPr lang="es-ES_tradnl" sz="1600" dirty="0"/>
              <a:t> Queda prohibida la importación, fabricación, distribución y utilización de aparatos o la prestación de servicios destinados a eliminar la protección técnica de los programas de cómputo, de las transmisiones a través del espectro electromagnético y de redes de telecomunicaciones</a:t>
            </a:r>
            <a:endParaRPr lang="es-MX" sz="1600" dirty="0"/>
          </a:p>
        </p:txBody>
      </p:sp>
      <p:pic>
        <p:nvPicPr>
          <p:cNvPr id="4" name="3 Imagen"/>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149080"/>
            <a:ext cx="2700715" cy="1666687"/>
          </a:xfrm>
          <a:prstGeom prst="rect">
            <a:avLst/>
          </a:prstGeom>
          <a:noFill/>
          <a:ln>
            <a:noFill/>
          </a:ln>
        </p:spPr>
      </p:pic>
    </p:spTree>
    <p:extLst>
      <p:ext uri="{BB962C8B-B14F-4D97-AF65-F5344CB8AC3E}">
        <p14:creationId xmlns:p14="http://schemas.microsoft.com/office/powerpoint/2010/main" val="170872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_tradnl" sz="1800" b="1" dirty="0"/>
              <a:t>TITULO V</a:t>
            </a:r>
            <a:endParaRPr lang="es-MX" sz="1800" b="1" dirty="0"/>
          </a:p>
          <a:p>
            <a:r>
              <a:rPr lang="es-ES_tradnl" sz="1800" b="1" dirty="0"/>
              <a:t>De los Derechos Conexos</a:t>
            </a:r>
            <a:endParaRPr lang="es-MX" sz="1800" b="1" dirty="0"/>
          </a:p>
          <a:p>
            <a:r>
              <a:rPr lang="es-ES_tradnl" sz="1800" b="1" dirty="0"/>
              <a:t>Artículo 117.-</a:t>
            </a:r>
            <a:r>
              <a:rPr lang="es-ES_tradnl" sz="1800" dirty="0"/>
              <a:t> El artista intérprete o ejecutante goza del derecho al reconocimiento de su nombre respecto de sus interpretaciones o ejecuciones así como el de oponerse a toda deformación, mutilación o cualquier otro atentado sobre su actuación que lesione su prestigio o reputación.</a:t>
            </a:r>
            <a:endParaRPr lang="es-MX" sz="1800" dirty="0"/>
          </a:p>
          <a:p>
            <a:endParaRPr lang="es-MX" dirty="0"/>
          </a:p>
        </p:txBody>
      </p:sp>
      <p:pic>
        <p:nvPicPr>
          <p:cNvPr id="4" name="3 Imagen"/>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856485"/>
            <a:ext cx="2355017" cy="2342446"/>
          </a:xfrm>
          <a:prstGeom prst="rect">
            <a:avLst/>
          </a:prstGeom>
          <a:noFill/>
          <a:ln>
            <a:noFill/>
          </a:ln>
        </p:spPr>
      </p:pic>
    </p:spTree>
    <p:extLst>
      <p:ext uri="{BB962C8B-B14F-4D97-AF65-F5344CB8AC3E}">
        <p14:creationId xmlns:p14="http://schemas.microsoft.com/office/powerpoint/2010/main" val="3966158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340768"/>
            <a:ext cx="8229600" cy="4525963"/>
          </a:xfrm>
        </p:spPr>
        <p:txBody>
          <a:bodyPr>
            <a:normAutofit fontScale="85000" lnSpcReduction="20000"/>
          </a:bodyPr>
          <a:lstStyle/>
          <a:p>
            <a:r>
              <a:rPr lang="es-ES_tradnl" b="1" dirty="0"/>
              <a:t>Artículo 118.-</a:t>
            </a:r>
            <a:r>
              <a:rPr lang="es-ES_tradnl" dirty="0"/>
              <a:t> Los artistas intérpretes o ejecutantes tienen el derecho de oponerse a:</a:t>
            </a:r>
            <a:endParaRPr lang="es-MX" dirty="0"/>
          </a:p>
          <a:p>
            <a:r>
              <a:rPr lang="es-ES_tradnl" dirty="0"/>
              <a:t> </a:t>
            </a:r>
            <a:endParaRPr lang="es-MX" dirty="0"/>
          </a:p>
          <a:p>
            <a:r>
              <a:rPr lang="es-ES_tradnl" b="1" dirty="0"/>
              <a:t>I.	</a:t>
            </a:r>
            <a:r>
              <a:rPr lang="es-ES_tradnl" dirty="0"/>
              <a:t>La comunicación pública de sus interpretaciones o ejecuciones;</a:t>
            </a:r>
            <a:endParaRPr lang="es-MX" dirty="0"/>
          </a:p>
          <a:p>
            <a:r>
              <a:rPr lang="es-ES_tradnl" b="1" dirty="0"/>
              <a:t> </a:t>
            </a:r>
            <a:endParaRPr lang="es-MX" dirty="0"/>
          </a:p>
          <a:p>
            <a:r>
              <a:rPr lang="es-ES_tradnl" b="1" dirty="0"/>
              <a:t>II.	</a:t>
            </a:r>
            <a:r>
              <a:rPr lang="es-ES_tradnl" dirty="0"/>
              <a:t>La fijación de sus interpretaciones o ejecuciones sobre una base material, y</a:t>
            </a:r>
            <a:endParaRPr lang="es-MX" dirty="0"/>
          </a:p>
          <a:p>
            <a:r>
              <a:rPr lang="es-ES_tradnl" b="1" dirty="0"/>
              <a:t> </a:t>
            </a:r>
            <a:endParaRPr lang="es-MX" dirty="0"/>
          </a:p>
          <a:p>
            <a:r>
              <a:rPr lang="es-ES_tradnl" b="1" dirty="0"/>
              <a:t>III.</a:t>
            </a:r>
            <a:r>
              <a:rPr lang="es-ES_tradnl" dirty="0"/>
              <a:t>	La reproducción de la fijación de sus interpretaciones o ejecuciones</a:t>
            </a:r>
            <a:endParaRPr lang="es-MX" dirty="0"/>
          </a:p>
        </p:txBody>
      </p:sp>
    </p:spTree>
    <p:extLst>
      <p:ext uri="{BB962C8B-B14F-4D97-AF65-F5344CB8AC3E}">
        <p14:creationId xmlns:p14="http://schemas.microsoft.com/office/powerpoint/2010/main" val="3590871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229600" cy="4525963"/>
          </a:xfrm>
        </p:spPr>
        <p:txBody>
          <a:bodyPr>
            <a:normAutofit/>
          </a:bodyPr>
          <a:lstStyle/>
          <a:p>
            <a:pPr marL="0" indent="0">
              <a:buNone/>
            </a:pPr>
            <a:r>
              <a:rPr lang="es-ES_tradnl" b="1" dirty="0"/>
              <a:t> </a:t>
            </a:r>
            <a:endParaRPr lang="es-MX" sz="1600" dirty="0"/>
          </a:p>
          <a:p>
            <a:r>
              <a:rPr lang="es-ES_tradnl" sz="1600" b="1" dirty="0"/>
              <a:t>TITULO VII</a:t>
            </a:r>
            <a:endParaRPr lang="es-MX" sz="1600" b="1" dirty="0"/>
          </a:p>
          <a:p>
            <a:r>
              <a:rPr lang="es-ES_tradnl" sz="1600" b="1" dirty="0"/>
              <a:t>De los Derechos de Autor sobre los Símbolos Patrios y de las expresiones de las Culturas Populares</a:t>
            </a:r>
            <a:endParaRPr lang="es-MX" sz="1600" b="1" dirty="0"/>
          </a:p>
          <a:p>
            <a:pPr marL="0" indent="0">
              <a:buNone/>
            </a:pPr>
            <a:endParaRPr lang="es-MX" sz="1600" dirty="0"/>
          </a:p>
          <a:p>
            <a:r>
              <a:rPr lang="es-ES_tradnl" sz="1600" b="1" dirty="0"/>
              <a:t>Artículo 155.- </a:t>
            </a:r>
            <a:r>
              <a:rPr lang="es-ES_tradnl" sz="1600" dirty="0"/>
              <a:t>El Estado Mexicano es el titular de los derechos morales sobre los símbolos patrios.</a:t>
            </a:r>
            <a:endParaRPr lang="es-MX" sz="1600" dirty="0"/>
          </a:p>
          <a:p>
            <a:pPr marL="0" indent="0">
              <a:buNone/>
            </a:pPr>
            <a:endParaRPr lang="es-MX" sz="1600" dirty="0"/>
          </a:p>
          <a:p>
            <a:r>
              <a:rPr lang="es-ES_tradnl" sz="1600" b="1" dirty="0"/>
              <a:t>Artículo 156.- </a:t>
            </a:r>
            <a:r>
              <a:rPr lang="es-ES_tradnl" sz="1600" dirty="0"/>
              <a:t>El uso de los símbolos patrios deberá apegarse a lo establecido por la Ley sobre el Escudo, la Bandera y el Himno Nacionales.</a:t>
            </a:r>
            <a:endParaRPr lang="es-MX" sz="1600" dirty="0"/>
          </a:p>
          <a:p>
            <a:endParaRPr lang="es-MX" dirty="0"/>
          </a:p>
        </p:txBody>
      </p:sp>
      <p:pic>
        <p:nvPicPr>
          <p:cNvPr id="4" name="3 Imagen"/>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861048"/>
            <a:ext cx="2806065" cy="2590041"/>
          </a:xfrm>
          <a:prstGeom prst="rect">
            <a:avLst/>
          </a:prstGeom>
          <a:noFill/>
          <a:ln>
            <a:noFill/>
          </a:ln>
        </p:spPr>
      </p:pic>
    </p:spTree>
    <p:extLst>
      <p:ext uri="{BB962C8B-B14F-4D97-AF65-F5344CB8AC3E}">
        <p14:creationId xmlns:p14="http://schemas.microsoft.com/office/powerpoint/2010/main" val="223001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a:xfrm>
            <a:off x="457200" y="571480"/>
            <a:ext cx="8229600" cy="5554683"/>
          </a:xfrm>
        </p:spPr>
        <p:txBody>
          <a:bodyPr>
            <a:normAutofit fontScale="47500" lnSpcReduction="20000"/>
          </a:bodyPr>
          <a:lstStyle/>
          <a:p>
            <a:r>
              <a:rPr lang="es-MX" b="1" dirty="0" smtClean="0"/>
              <a:t>- No son objeto de la protección como derecho de autor a que se refiere esta Ley:</a:t>
            </a:r>
          </a:p>
          <a:p>
            <a:pPr>
              <a:buNone/>
            </a:pPr>
            <a:r>
              <a:rPr lang="es-MX" dirty="0" smtClean="0"/>
              <a:t>I. Las ideas en sí mismas, las fórmulas, soluciones, conceptos, métodos, sistemas, principios, </a:t>
            </a:r>
          </a:p>
          <a:p>
            <a:pPr>
              <a:buNone/>
            </a:pPr>
            <a:r>
              <a:rPr lang="es-MX" dirty="0" smtClean="0"/>
              <a:t>descubrimientos, procesos e invenciones de cualquier tipo;</a:t>
            </a:r>
          </a:p>
          <a:p>
            <a:pPr>
              <a:buNone/>
            </a:pPr>
            <a:r>
              <a:rPr lang="es-MX" dirty="0" smtClean="0"/>
              <a:t>II. El aprovechamiento industrial o comercial de las ideas contenidas en las obras;</a:t>
            </a:r>
          </a:p>
          <a:p>
            <a:pPr>
              <a:buNone/>
            </a:pPr>
            <a:r>
              <a:rPr lang="es-MX" dirty="0" smtClean="0"/>
              <a:t>III. Los esquemas, planes o reglas para realizar actos mentales, juegos o negocios;</a:t>
            </a:r>
          </a:p>
          <a:p>
            <a:pPr>
              <a:buNone/>
            </a:pPr>
            <a:r>
              <a:rPr lang="es-MX" dirty="0" smtClean="0"/>
              <a:t>IV. Las letras, los dígitos o los colores aislados, a menos que su estilización sea tal que las </a:t>
            </a:r>
          </a:p>
          <a:p>
            <a:pPr>
              <a:buNone/>
            </a:pPr>
            <a:r>
              <a:rPr lang="es-MX" dirty="0" smtClean="0"/>
              <a:t>conviertan en dibujos originales;</a:t>
            </a:r>
          </a:p>
          <a:p>
            <a:pPr>
              <a:buNone/>
            </a:pPr>
            <a:r>
              <a:rPr lang="es-MX" dirty="0" smtClean="0"/>
              <a:t>V. Los nombres y títulos o frases aislados;</a:t>
            </a:r>
          </a:p>
          <a:p>
            <a:pPr>
              <a:buNone/>
            </a:pPr>
            <a:r>
              <a:rPr lang="es-MX" dirty="0" smtClean="0"/>
              <a:t>VI. Los simples formatos o formularios en blanco para ser llenados con cualquier tipo de información, </a:t>
            </a:r>
          </a:p>
          <a:p>
            <a:pPr>
              <a:buNone/>
            </a:pPr>
            <a:r>
              <a:rPr lang="es-MX" dirty="0" smtClean="0"/>
              <a:t>así como sus instructivos;</a:t>
            </a:r>
          </a:p>
          <a:p>
            <a:pPr>
              <a:buNone/>
            </a:pPr>
            <a:r>
              <a:rPr lang="es-MX" dirty="0" smtClean="0"/>
              <a:t>VII. Las reproducciones o imitaciones, sin autorización, de escudos, banderas o emblemas de </a:t>
            </a:r>
          </a:p>
          <a:p>
            <a:pPr>
              <a:buNone/>
            </a:pPr>
            <a:r>
              <a:rPr lang="es-MX" dirty="0" smtClean="0"/>
              <a:t>cualquier país, estado, municipio o división política equivalente, ni las denominaciones, siglas, </a:t>
            </a:r>
          </a:p>
          <a:p>
            <a:pPr>
              <a:buNone/>
            </a:pPr>
            <a:r>
              <a:rPr lang="es-MX" dirty="0" smtClean="0"/>
              <a:t>símbolos o emblemas de organizaciones internacionales gubernamentales, no gubernamentales, </a:t>
            </a:r>
          </a:p>
          <a:p>
            <a:pPr>
              <a:buNone/>
            </a:pPr>
            <a:r>
              <a:rPr lang="es-MX" dirty="0" smtClean="0"/>
              <a:t>o de cualquier otra organización reconocida oficialmente, así como la designación verbal de los </a:t>
            </a:r>
          </a:p>
          <a:p>
            <a:pPr>
              <a:buNone/>
            </a:pPr>
            <a:r>
              <a:rPr lang="es-MX" dirty="0" smtClean="0"/>
              <a:t>mismos;</a:t>
            </a:r>
          </a:p>
          <a:p>
            <a:pPr>
              <a:buNone/>
            </a:pPr>
            <a:r>
              <a:rPr lang="es-MX" dirty="0" smtClean="0"/>
              <a:t>VIII. Los textos legislativos, reglamentarios, administrativos o judiciales, así como sus traducciones </a:t>
            </a:r>
          </a:p>
          <a:p>
            <a:pPr>
              <a:buNone/>
            </a:pPr>
            <a:r>
              <a:rPr lang="es-MX" dirty="0" smtClean="0"/>
              <a:t>oficiales. En caso de ser publicados, deberán apegarse al texto oficial y no conferirán derecho </a:t>
            </a:r>
          </a:p>
          <a:p>
            <a:pPr>
              <a:buNone/>
            </a:pPr>
            <a:r>
              <a:rPr lang="es-MX" dirty="0" smtClean="0"/>
              <a:t>exclusivo de edición;</a:t>
            </a:r>
          </a:p>
          <a:p>
            <a:pPr>
              <a:buNone/>
            </a:pPr>
            <a:r>
              <a:rPr lang="es-MX" dirty="0" smtClean="0"/>
              <a:t>X. El contenido informativo de las noticias, pero sí su forma de expresión, y</a:t>
            </a:r>
          </a:p>
          <a:p>
            <a:pPr>
              <a:buNone/>
            </a:pPr>
            <a:r>
              <a:rPr lang="es-MX" dirty="0" smtClean="0"/>
              <a:t>X. La información de uso común tal como los refranes, dichos, leyendas, hechos, calendarios y las </a:t>
            </a:r>
          </a:p>
          <a:p>
            <a:pPr>
              <a:buNone/>
            </a:pPr>
            <a:r>
              <a:rPr lang="es-MX" dirty="0" smtClean="0"/>
              <a:t>escalas métricas.</a:t>
            </a:r>
          </a:p>
          <a:p>
            <a:pPr>
              <a:buNone/>
            </a:pPr>
            <a:endParaRPr lang="es-MX" dirty="0" smtClean="0"/>
          </a:p>
        </p:txBody>
      </p:sp>
    </p:spTree>
    <p:extLst>
      <p:ext uri="{BB962C8B-B14F-4D97-AF65-F5344CB8AC3E}">
        <p14:creationId xmlns:p14="http://schemas.microsoft.com/office/powerpoint/2010/main" val="1610216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_tradnl" sz="1600" b="1" dirty="0"/>
              <a:t>TITULO VIII</a:t>
            </a:r>
            <a:endParaRPr lang="es-MX" sz="1600" b="1" dirty="0"/>
          </a:p>
          <a:p>
            <a:r>
              <a:rPr lang="es-ES_tradnl" sz="1600" b="1" dirty="0"/>
              <a:t>De los Registros de Derechos</a:t>
            </a:r>
            <a:endParaRPr lang="es-MX" sz="1600" b="1" dirty="0"/>
          </a:p>
          <a:p>
            <a:r>
              <a:rPr lang="es-ES_tradnl" sz="1600" dirty="0"/>
              <a:t>Art. 162. El Registro Público del Derecho de Autor tiene por objeto garantizar la seguridad jurídica de los autores, de los titulares de los derechos conexos y de los titulares de los derechos patrimoniales respectivos y sus causahabientes, así como dar una adecuada publicidad a las obras, actos y documentos a través de su inscripción.</a:t>
            </a:r>
            <a:endParaRPr lang="es-MX" sz="1600" dirty="0"/>
          </a:p>
          <a:p>
            <a:pPr marL="0" indent="0">
              <a:buNone/>
            </a:pPr>
            <a:endParaRPr lang="es-MX" dirty="0"/>
          </a:p>
        </p:txBody>
      </p:sp>
      <p:pic>
        <p:nvPicPr>
          <p:cNvPr id="4" name="3 Imagen"/>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645024"/>
            <a:ext cx="2630934" cy="1915989"/>
          </a:xfrm>
          <a:prstGeom prst="rect">
            <a:avLst/>
          </a:prstGeom>
          <a:noFill/>
          <a:ln>
            <a:noFill/>
          </a:ln>
        </p:spPr>
      </p:pic>
    </p:spTree>
    <p:extLst>
      <p:ext uri="{BB962C8B-B14F-4D97-AF65-F5344CB8AC3E}">
        <p14:creationId xmlns:p14="http://schemas.microsoft.com/office/powerpoint/2010/main" val="430970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ES_tradnl" sz="2600" b="1" dirty="0"/>
              <a:t>Artículo 163.- </a:t>
            </a:r>
            <a:r>
              <a:rPr lang="es-ES_tradnl" sz="2600" dirty="0"/>
              <a:t>En el Registro Público del Derecho de Autor se podrán inscribir:</a:t>
            </a:r>
            <a:endParaRPr lang="es-MX" sz="2600" dirty="0"/>
          </a:p>
          <a:p>
            <a:pPr marL="0" indent="0">
              <a:buNone/>
            </a:pPr>
            <a:endParaRPr lang="es-MX" sz="2600" dirty="0"/>
          </a:p>
          <a:p>
            <a:r>
              <a:rPr lang="es-ES_tradnl" sz="2600" b="1" dirty="0"/>
              <a:t>I.	</a:t>
            </a:r>
            <a:r>
              <a:rPr lang="es-ES_tradnl" sz="2600" dirty="0"/>
              <a:t>Las obras literarias o artísticas que presenten sus autores;</a:t>
            </a:r>
            <a:endParaRPr lang="es-MX" sz="2600" dirty="0"/>
          </a:p>
          <a:p>
            <a:pPr marL="0" indent="0">
              <a:buNone/>
            </a:pPr>
            <a:endParaRPr lang="es-MX" sz="2600" dirty="0"/>
          </a:p>
          <a:p>
            <a:r>
              <a:rPr lang="es-ES_tradnl" sz="2600" b="1" dirty="0"/>
              <a:t>II.	</a:t>
            </a:r>
            <a:r>
              <a:rPr lang="es-ES_tradnl" sz="2600" dirty="0"/>
              <a:t>Los compendios, arreglos, traducciones, adaptaciones u otras versiones de obras literarias o artísticas, aun cuando no se compruebe la autorización concedida por el titular del derecho patrimonial para divulgarla.</a:t>
            </a:r>
            <a:endParaRPr lang="es-MX" sz="2600" dirty="0"/>
          </a:p>
          <a:p>
            <a:endParaRPr lang="es-MX" dirty="0"/>
          </a:p>
        </p:txBody>
      </p:sp>
    </p:spTree>
    <p:extLst>
      <p:ext uri="{BB962C8B-B14F-4D97-AF65-F5344CB8AC3E}">
        <p14:creationId xmlns:p14="http://schemas.microsoft.com/office/powerpoint/2010/main" val="79190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32 Flecha abajo"/>
          <p:cNvSpPr/>
          <p:nvPr/>
        </p:nvSpPr>
        <p:spPr>
          <a:xfrm>
            <a:off x="545697" y="5229200"/>
            <a:ext cx="432048" cy="8230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5" name="24 Flecha derecha"/>
          <p:cNvSpPr/>
          <p:nvPr/>
        </p:nvSpPr>
        <p:spPr>
          <a:xfrm rot="10800000">
            <a:off x="6588224" y="3959143"/>
            <a:ext cx="648072" cy="36004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1" name="20 Flecha abajo"/>
          <p:cNvSpPr/>
          <p:nvPr/>
        </p:nvSpPr>
        <p:spPr>
          <a:xfrm>
            <a:off x="7845147" y="2996952"/>
            <a:ext cx="432048" cy="8230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5" name="14 Flecha abajo"/>
          <p:cNvSpPr/>
          <p:nvPr/>
        </p:nvSpPr>
        <p:spPr>
          <a:xfrm>
            <a:off x="7812360" y="1453828"/>
            <a:ext cx="432048" cy="8230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2" name="11 Flecha derecha"/>
          <p:cNvSpPr/>
          <p:nvPr/>
        </p:nvSpPr>
        <p:spPr>
          <a:xfrm>
            <a:off x="4139952" y="1093788"/>
            <a:ext cx="648072" cy="36004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8" name="7 Flecha derecha"/>
          <p:cNvSpPr/>
          <p:nvPr/>
        </p:nvSpPr>
        <p:spPr>
          <a:xfrm>
            <a:off x="1234716" y="944724"/>
            <a:ext cx="648072" cy="36004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7" name="6 Estrella de 8 puntas"/>
          <p:cNvSpPr/>
          <p:nvPr/>
        </p:nvSpPr>
        <p:spPr>
          <a:xfrm>
            <a:off x="467544" y="620688"/>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164 </a:t>
            </a:r>
            <a:endParaRPr lang="es-MX" dirty="0"/>
          </a:p>
        </p:txBody>
      </p:sp>
      <p:sp>
        <p:nvSpPr>
          <p:cNvPr id="11" name="10 Proceso alternativo"/>
          <p:cNvSpPr/>
          <p:nvPr/>
        </p:nvSpPr>
        <p:spPr>
          <a:xfrm>
            <a:off x="1882788" y="512676"/>
            <a:ext cx="2448272" cy="158417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El registro tiene obligaciones como:</a:t>
            </a:r>
            <a:endParaRPr lang="es-MX" dirty="0"/>
          </a:p>
          <a:p>
            <a:pPr algn="ctr"/>
            <a:r>
              <a:rPr lang="es-MX" dirty="0" smtClean="0"/>
              <a:t>Inscribir las obras y documentos que sean presentados.</a:t>
            </a:r>
            <a:endParaRPr lang="es-MX" dirty="0"/>
          </a:p>
        </p:txBody>
      </p:sp>
      <p:sp>
        <p:nvSpPr>
          <p:cNvPr id="13" name="12 Proceso alternativo"/>
          <p:cNvSpPr/>
          <p:nvPr/>
        </p:nvSpPr>
        <p:spPr>
          <a:xfrm>
            <a:off x="4788024" y="620688"/>
            <a:ext cx="1656184" cy="122413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Negar la inscripción de</a:t>
            </a:r>
            <a:endParaRPr lang="es-MX" dirty="0"/>
          </a:p>
        </p:txBody>
      </p:sp>
      <p:pic>
        <p:nvPicPr>
          <p:cNvPr id="1026" name="Picture 2" descr="http://www.labelident.com/images/static_content/p0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3079" y="287651"/>
            <a:ext cx="666074" cy="66607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tatic.freepik.com/foto-gratis/dominio-publico-icono-azul-de-clip-art_42263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88640"/>
            <a:ext cx="592168" cy="6480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d3vvl31cy8gagb.cloudfront.net/287_songwriting/songwritin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4907" y="325124"/>
            <a:ext cx="768149" cy="51158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neopixel.com.mx/images/stories2/Big-Idea-Chair-201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59211" y="1747714"/>
            <a:ext cx="633851" cy="425276"/>
          </a:xfrm>
          <a:prstGeom prst="rect">
            <a:avLst/>
          </a:prstGeom>
          <a:noFill/>
          <a:extLst>
            <a:ext uri="{909E8E84-426E-40DD-AFC4-6F175D3DCCD1}">
              <a14:hiddenFill xmlns:a14="http://schemas.microsoft.com/office/drawing/2010/main">
                <a:solidFill>
                  <a:srgbClr val="FFFFFF"/>
                </a:solidFill>
              </a14:hiddenFill>
            </a:ext>
          </a:extLst>
        </p:spPr>
      </p:pic>
      <p:sp>
        <p:nvSpPr>
          <p:cNvPr id="14" name="13 Proceso alternativo"/>
          <p:cNvSpPr/>
          <p:nvPr/>
        </p:nvSpPr>
        <p:spPr>
          <a:xfrm>
            <a:off x="6588224" y="953725"/>
            <a:ext cx="2088232" cy="675075"/>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100" dirty="0" smtClean="0"/>
              <a:t>Dominio público, obra artística, campañas y promociones publicitarias </a:t>
            </a:r>
            <a:endParaRPr lang="es-MX" sz="1100" dirty="0"/>
          </a:p>
        </p:txBody>
      </p:sp>
      <p:sp>
        <p:nvSpPr>
          <p:cNvPr id="20" name="19 Estrella de 8 puntas"/>
          <p:cNvSpPr/>
          <p:nvPr/>
        </p:nvSpPr>
        <p:spPr>
          <a:xfrm>
            <a:off x="7521111" y="2276872"/>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165 </a:t>
            </a:r>
            <a:endParaRPr lang="es-MX" dirty="0"/>
          </a:p>
        </p:txBody>
      </p:sp>
      <p:pic>
        <p:nvPicPr>
          <p:cNvPr id="1034" name="Picture 10" descr="http://t0.gstatic.com/images?q=tbn:ANd9GcSmKY2CH8tKKfwq6stFXzrGOgRpAiJw6j7S3EP7JlKJE873u-5Erw"/>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42894" y="4756967"/>
            <a:ext cx="1003027" cy="576063"/>
          </a:xfrm>
          <a:prstGeom prst="rect">
            <a:avLst/>
          </a:prstGeom>
          <a:noFill/>
          <a:extLst>
            <a:ext uri="{909E8E84-426E-40DD-AFC4-6F175D3DCCD1}">
              <a14:hiddenFill xmlns:a14="http://schemas.microsoft.com/office/drawing/2010/main">
                <a:solidFill>
                  <a:srgbClr val="FFFFFF"/>
                </a:solidFill>
              </a14:hiddenFill>
            </a:ext>
          </a:extLst>
        </p:spPr>
      </p:pic>
      <p:sp>
        <p:nvSpPr>
          <p:cNvPr id="23" name="22 Proceso alternativo"/>
          <p:cNvSpPr/>
          <p:nvPr/>
        </p:nvSpPr>
        <p:spPr>
          <a:xfrm>
            <a:off x="7049143" y="3801625"/>
            <a:ext cx="2088232" cy="675075"/>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100" dirty="0" smtClean="0"/>
              <a:t>El registro de una obra, no podrá negarse</a:t>
            </a:r>
            <a:endParaRPr lang="es-MX" sz="1100" dirty="0"/>
          </a:p>
        </p:txBody>
      </p:sp>
      <p:pic>
        <p:nvPicPr>
          <p:cNvPr id="1036" name="Picture 12" descr="http://epmghispanic.media.lionheartdms.com/img/photos/2013/02/28/5-conciliado-web_t670x470.jpg?8e219340208df2a3d052e47766487e5429f45de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29389" y="4713491"/>
            <a:ext cx="1269198" cy="663014"/>
          </a:xfrm>
          <a:prstGeom prst="rect">
            <a:avLst/>
          </a:prstGeom>
          <a:noFill/>
          <a:extLst>
            <a:ext uri="{909E8E84-426E-40DD-AFC4-6F175D3DCCD1}">
              <a14:hiddenFill xmlns:a14="http://schemas.microsoft.com/office/drawing/2010/main">
                <a:solidFill>
                  <a:srgbClr val="FFFFFF"/>
                </a:solidFill>
              </a14:hiddenFill>
            </a:ext>
          </a:extLst>
        </p:spPr>
      </p:pic>
      <p:sp>
        <p:nvSpPr>
          <p:cNvPr id="27" name="26 Proceso alternativo"/>
          <p:cNvSpPr/>
          <p:nvPr/>
        </p:nvSpPr>
        <p:spPr>
          <a:xfrm>
            <a:off x="3178932" y="3801625"/>
            <a:ext cx="2304256" cy="802943"/>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100" dirty="0" smtClean="0"/>
              <a:t>Cuando se solicite la inscripción de una iba por más de una persona,, está quedara registrada a nombre de la primera </a:t>
            </a:r>
            <a:endParaRPr lang="es-MX" sz="1100" dirty="0"/>
          </a:p>
        </p:txBody>
      </p:sp>
      <p:sp>
        <p:nvSpPr>
          <p:cNvPr id="28" name="27 Estrella de 8 puntas"/>
          <p:cNvSpPr/>
          <p:nvPr/>
        </p:nvSpPr>
        <p:spPr>
          <a:xfrm>
            <a:off x="1450739" y="3740539"/>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170</a:t>
            </a:r>
            <a:endParaRPr lang="es-MX" dirty="0"/>
          </a:p>
        </p:txBody>
      </p:sp>
      <p:sp>
        <p:nvSpPr>
          <p:cNvPr id="29" name="28 Estrella de 8 puntas"/>
          <p:cNvSpPr/>
          <p:nvPr/>
        </p:nvSpPr>
        <p:spPr>
          <a:xfrm>
            <a:off x="5652987" y="3787507"/>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167</a:t>
            </a:r>
            <a:endParaRPr lang="es-MX" dirty="0"/>
          </a:p>
        </p:txBody>
      </p:sp>
      <p:sp>
        <p:nvSpPr>
          <p:cNvPr id="30" name="29 Flecha derecha"/>
          <p:cNvSpPr/>
          <p:nvPr/>
        </p:nvSpPr>
        <p:spPr>
          <a:xfrm rot="10800000">
            <a:off x="2530860" y="4064575"/>
            <a:ext cx="648072" cy="36004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31" name="30 Proceso alternativo"/>
          <p:cNvSpPr/>
          <p:nvPr/>
        </p:nvSpPr>
        <p:spPr>
          <a:xfrm>
            <a:off x="72703" y="2042376"/>
            <a:ext cx="1378036" cy="338437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En la inscripción se expresara el nombre del autor, fecha de muerte, nacionalidad y domicilio  </a:t>
            </a:r>
            <a:endParaRPr lang="es-MX" dirty="0"/>
          </a:p>
        </p:txBody>
      </p:sp>
    </p:spTree>
    <p:extLst>
      <p:ext uri="{BB962C8B-B14F-4D97-AF65-F5344CB8AC3E}">
        <p14:creationId xmlns:p14="http://schemas.microsoft.com/office/powerpoint/2010/main" val="4536050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Estrella de 8 puntas"/>
          <p:cNvSpPr/>
          <p:nvPr/>
        </p:nvSpPr>
        <p:spPr>
          <a:xfrm>
            <a:off x="3707904" y="512676"/>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173</a:t>
            </a:r>
            <a:endParaRPr lang="es-MX" dirty="0"/>
          </a:p>
        </p:txBody>
      </p:sp>
      <p:sp>
        <p:nvSpPr>
          <p:cNvPr id="6" name="5 Pergamino vertical"/>
          <p:cNvSpPr/>
          <p:nvPr/>
        </p:nvSpPr>
        <p:spPr>
          <a:xfrm>
            <a:off x="814748" y="332656"/>
            <a:ext cx="2029060" cy="1368152"/>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Capitulo ll </a:t>
            </a:r>
          </a:p>
          <a:p>
            <a:pPr algn="ctr"/>
            <a:r>
              <a:rPr lang="es-MX" dirty="0" smtClean="0"/>
              <a:t>De las reservas de Derechos al Uso Exclusivo </a:t>
            </a:r>
            <a:endParaRPr lang="es-MX" dirty="0"/>
          </a:p>
        </p:txBody>
      </p:sp>
      <p:sp>
        <p:nvSpPr>
          <p:cNvPr id="7" name="6 Flecha a la derecha con muesca"/>
          <p:cNvSpPr/>
          <p:nvPr/>
        </p:nvSpPr>
        <p:spPr>
          <a:xfrm>
            <a:off x="2843808" y="838678"/>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8" name="7 Flecha a la derecha con muesca"/>
          <p:cNvSpPr/>
          <p:nvPr/>
        </p:nvSpPr>
        <p:spPr>
          <a:xfrm>
            <a:off x="4788024" y="818710"/>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9" name="8 Proceso alternativo"/>
          <p:cNvSpPr/>
          <p:nvPr/>
        </p:nvSpPr>
        <p:spPr>
          <a:xfrm>
            <a:off x="5652120" y="512676"/>
            <a:ext cx="3024336" cy="1008112"/>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200" dirty="0" smtClean="0">
                <a:latin typeface="+mj-lt"/>
              </a:rPr>
              <a:t>La reserva de derechos es la facultad de usar y explotar en forma exclusiva: títulos, nombres, denominaciones, de los siguientes géneros: </a:t>
            </a:r>
            <a:endParaRPr lang="es-MX" sz="1200" dirty="0">
              <a:latin typeface="+mj-lt"/>
            </a:endParaRPr>
          </a:p>
        </p:txBody>
      </p:sp>
      <p:sp>
        <p:nvSpPr>
          <p:cNvPr id="11" name="10 Flecha a la derecha con muesca"/>
          <p:cNvSpPr/>
          <p:nvPr/>
        </p:nvSpPr>
        <p:spPr>
          <a:xfrm rot="5400000">
            <a:off x="6795132" y="1797962"/>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2" name="11 Proceso alternativo"/>
          <p:cNvSpPr/>
          <p:nvPr/>
        </p:nvSpPr>
        <p:spPr>
          <a:xfrm>
            <a:off x="5436096" y="2320020"/>
            <a:ext cx="1485050" cy="388900"/>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400" dirty="0" smtClean="0"/>
              <a:t>Publicaciones periodísticas </a:t>
            </a:r>
            <a:endParaRPr lang="es-MX" sz="1400" dirty="0"/>
          </a:p>
        </p:txBody>
      </p:sp>
      <p:pic>
        <p:nvPicPr>
          <p:cNvPr id="2050" name="Picture 2" descr="http://www.adobe.com/es/epaper/spotlights/diputacio/images/eldeb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7190" y="2324674"/>
            <a:ext cx="1359266" cy="384246"/>
          </a:xfrm>
          <a:prstGeom prst="rect">
            <a:avLst/>
          </a:prstGeom>
          <a:noFill/>
          <a:extLst>
            <a:ext uri="{909E8E84-426E-40DD-AFC4-6F175D3DCCD1}">
              <a14:hiddenFill xmlns:a14="http://schemas.microsoft.com/office/drawing/2010/main">
                <a:solidFill>
                  <a:srgbClr val="FFFFFF"/>
                </a:solidFill>
              </a14:hiddenFill>
            </a:ext>
          </a:extLst>
        </p:spPr>
      </p:pic>
      <p:sp>
        <p:nvSpPr>
          <p:cNvPr id="14" name="13 Proceso alternativo"/>
          <p:cNvSpPr/>
          <p:nvPr/>
        </p:nvSpPr>
        <p:spPr>
          <a:xfrm>
            <a:off x="5436096" y="3025538"/>
            <a:ext cx="1485050" cy="388900"/>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400" dirty="0" smtClean="0"/>
              <a:t>Difusiones periódicas  </a:t>
            </a:r>
            <a:endParaRPr lang="es-MX" sz="1400" dirty="0"/>
          </a:p>
        </p:txBody>
      </p:sp>
      <p:pic>
        <p:nvPicPr>
          <p:cNvPr id="2052" name="Picture 4" descr="http://jesusmoradillo.files.wordpress.com/2011/05/periodico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6725" y="3025538"/>
            <a:ext cx="1575290" cy="373107"/>
          </a:xfrm>
          <a:prstGeom prst="rect">
            <a:avLst/>
          </a:prstGeom>
          <a:noFill/>
          <a:extLst>
            <a:ext uri="{909E8E84-426E-40DD-AFC4-6F175D3DCCD1}">
              <a14:hiddenFill xmlns:a14="http://schemas.microsoft.com/office/drawing/2010/main">
                <a:solidFill>
                  <a:srgbClr val="FFFFFF"/>
                </a:solidFill>
              </a14:hiddenFill>
            </a:ext>
          </a:extLst>
        </p:spPr>
      </p:pic>
      <p:sp>
        <p:nvSpPr>
          <p:cNvPr id="16" name="15 Proceso alternativo"/>
          <p:cNvSpPr/>
          <p:nvPr/>
        </p:nvSpPr>
        <p:spPr>
          <a:xfrm>
            <a:off x="5436096" y="3789040"/>
            <a:ext cx="1485050" cy="388900"/>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400" dirty="0" smtClean="0"/>
              <a:t>Personajes ficticios</a:t>
            </a:r>
            <a:endParaRPr lang="es-MX" sz="1400" dirty="0"/>
          </a:p>
        </p:txBody>
      </p:sp>
      <p:pic>
        <p:nvPicPr>
          <p:cNvPr id="2054" name="Picture 6" descr="http://www.zonanegativa.com/2009/718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3625484"/>
            <a:ext cx="680182" cy="716012"/>
          </a:xfrm>
          <a:prstGeom prst="rect">
            <a:avLst/>
          </a:prstGeom>
          <a:noFill/>
          <a:extLst>
            <a:ext uri="{909E8E84-426E-40DD-AFC4-6F175D3DCCD1}">
              <a14:hiddenFill xmlns:a14="http://schemas.microsoft.com/office/drawing/2010/main">
                <a:solidFill>
                  <a:srgbClr val="FFFFFF"/>
                </a:solidFill>
              </a14:hiddenFill>
            </a:ext>
          </a:extLst>
        </p:spPr>
      </p:pic>
      <p:sp>
        <p:nvSpPr>
          <p:cNvPr id="18" name="17 Proceso alternativo"/>
          <p:cNvSpPr/>
          <p:nvPr/>
        </p:nvSpPr>
        <p:spPr>
          <a:xfrm>
            <a:off x="5436096" y="4509120"/>
            <a:ext cx="1485050" cy="792088"/>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400" dirty="0" smtClean="0"/>
              <a:t>Personas dedicadas a actividades artísticas </a:t>
            </a:r>
            <a:endParaRPr lang="es-MX" sz="1400" dirty="0"/>
          </a:p>
        </p:txBody>
      </p:sp>
      <p:pic>
        <p:nvPicPr>
          <p:cNvPr id="2056" name="Picture 8" descr="http://t0.gstatic.com/images?q=tbn:ANd9GcQ87qZ1LOSpC_0BeNlm76-rHWU0JuZI2akvUJrMY5iMPIWcc_Ibj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7789" y="4558583"/>
            <a:ext cx="693161" cy="693161"/>
          </a:xfrm>
          <a:prstGeom prst="rect">
            <a:avLst/>
          </a:prstGeom>
          <a:noFill/>
          <a:extLst>
            <a:ext uri="{909E8E84-426E-40DD-AFC4-6F175D3DCCD1}">
              <a14:hiddenFill xmlns:a14="http://schemas.microsoft.com/office/drawing/2010/main">
                <a:solidFill>
                  <a:srgbClr val="FFFFFF"/>
                </a:solidFill>
              </a14:hiddenFill>
            </a:ext>
          </a:extLst>
        </p:spPr>
      </p:pic>
      <p:sp>
        <p:nvSpPr>
          <p:cNvPr id="20" name="19 Flecha a la derecha con muesca"/>
          <p:cNvSpPr/>
          <p:nvPr/>
        </p:nvSpPr>
        <p:spPr>
          <a:xfrm rot="10800000">
            <a:off x="4644008" y="4855700"/>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1" name="20 Estrella de 8 puntas"/>
          <p:cNvSpPr/>
          <p:nvPr/>
        </p:nvSpPr>
        <p:spPr>
          <a:xfrm>
            <a:off x="3491880" y="4589291"/>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178</a:t>
            </a:r>
            <a:endParaRPr lang="es-MX" dirty="0"/>
          </a:p>
        </p:txBody>
      </p:sp>
      <p:sp>
        <p:nvSpPr>
          <p:cNvPr id="22" name="21 Proceso alternativo"/>
          <p:cNvSpPr/>
          <p:nvPr/>
        </p:nvSpPr>
        <p:spPr>
          <a:xfrm>
            <a:off x="814748" y="4661520"/>
            <a:ext cx="2499580" cy="792088"/>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400" dirty="0" smtClean="0"/>
              <a:t>Cuando 2 personas  presenten nombre a solicitud serán titulares en partes iguales </a:t>
            </a:r>
            <a:endParaRPr lang="es-MX" sz="1400" dirty="0"/>
          </a:p>
        </p:txBody>
      </p:sp>
      <p:pic>
        <p:nvPicPr>
          <p:cNvPr id="2058" name="Picture 10" descr="http://thumbs.dreamstime.com/z/dos-personas-sostienen-el-cartel-blanco-puro-25136554.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93970" y="3776510"/>
            <a:ext cx="1158286" cy="7731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4" name="23 Flecha a la derecha con muesca"/>
          <p:cNvSpPr/>
          <p:nvPr/>
        </p:nvSpPr>
        <p:spPr>
          <a:xfrm rot="5400000">
            <a:off x="1505242" y="5683792"/>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7343019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strella de 8 puntas"/>
          <p:cNvSpPr/>
          <p:nvPr/>
        </p:nvSpPr>
        <p:spPr>
          <a:xfrm>
            <a:off x="323528" y="332656"/>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182</a:t>
            </a:r>
            <a:endParaRPr lang="es-MX" dirty="0"/>
          </a:p>
        </p:txBody>
      </p:sp>
      <p:sp>
        <p:nvSpPr>
          <p:cNvPr id="5" name="4 Flecha a la derecha con muesca"/>
          <p:cNvSpPr/>
          <p:nvPr/>
        </p:nvSpPr>
        <p:spPr>
          <a:xfrm>
            <a:off x="1397608" y="638690"/>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6" name="5 Proceso alternativo"/>
          <p:cNvSpPr/>
          <p:nvPr/>
        </p:nvSpPr>
        <p:spPr>
          <a:xfrm>
            <a:off x="2045680" y="560016"/>
            <a:ext cx="1590216" cy="77408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El instituto realizara anotaciones: </a:t>
            </a:r>
            <a:endParaRPr lang="es-MX" dirty="0"/>
          </a:p>
        </p:txBody>
      </p:sp>
      <p:sp>
        <p:nvSpPr>
          <p:cNvPr id="7" name="6 Proceso alternativo"/>
          <p:cNvSpPr/>
          <p:nvPr/>
        </p:nvSpPr>
        <p:spPr>
          <a:xfrm>
            <a:off x="4427984" y="332656"/>
            <a:ext cx="1590216" cy="99243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dirty="0" smtClean="0"/>
          </a:p>
          <a:p>
            <a:pPr algn="ctr"/>
            <a:r>
              <a:rPr lang="es-MX" dirty="0" smtClean="0"/>
              <a:t>Cancelación de la reserva. </a:t>
            </a:r>
          </a:p>
          <a:p>
            <a:pPr algn="ctr"/>
            <a:r>
              <a:rPr lang="es-MX" dirty="0" smtClean="0"/>
              <a:t>Caducidad.</a:t>
            </a:r>
          </a:p>
          <a:p>
            <a:pPr algn="ctr"/>
            <a:endParaRPr lang="es-MX" dirty="0" smtClean="0"/>
          </a:p>
        </p:txBody>
      </p:sp>
      <p:sp>
        <p:nvSpPr>
          <p:cNvPr id="8" name="7 Flecha a la derecha con muesca"/>
          <p:cNvSpPr/>
          <p:nvPr/>
        </p:nvSpPr>
        <p:spPr>
          <a:xfrm>
            <a:off x="3707904" y="638690"/>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pic>
        <p:nvPicPr>
          <p:cNvPr id="3074" name="Picture 2" descr="http://4.bp.blogspot.com/_DXKh38Txl98/TQy-rWlsGfI/AAAAAAAACrw/NlIwKzeI78Y/s1600/cancelado.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9036" y="1362826"/>
            <a:ext cx="1008112" cy="10081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0" name="9 Estrella de 8 puntas"/>
          <p:cNvSpPr/>
          <p:nvPr/>
        </p:nvSpPr>
        <p:spPr>
          <a:xfrm>
            <a:off x="6876256" y="374673"/>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183</a:t>
            </a:r>
            <a:endParaRPr lang="es-MX" dirty="0"/>
          </a:p>
        </p:txBody>
      </p:sp>
      <p:sp>
        <p:nvSpPr>
          <p:cNvPr id="11" name="10 Flecha a la derecha con muesca"/>
          <p:cNvSpPr/>
          <p:nvPr/>
        </p:nvSpPr>
        <p:spPr>
          <a:xfrm>
            <a:off x="6084168" y="660748"/>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2" name="11 Flecha a la derecha con muesca"/>
          <p:cNvSpPr/>
          <p:nvPr/>
        </p:nvSpPr>
        <p:spPr>
          <a:xfrm rot="5214516">
            <a:off x="7101588" y="1613346"/>
            <a:ext cx="648912" cy="380519"/>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3" name="12 Proceso alternativo"/>
          <p:cNvSpPr/>
          <p:nvPr/>
        </p:nvSpPr>
        <p:spPr>
          <a:xfrm>
            <a:off x="6458452" y="2137850"/>
            <a:ext cx="2578044" cy="859102"/>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dirty="0" smtClean="0"/>
          </a:p>
          <a:p>
            <a:pPr algn="ctr"/>
            <a:r>
              <a:rPr lang="es-MX" dirty="0" smtClean="0"/>
              <a:t>Las reservas serán nulas cuando: </a:t>
            </a:r>
          </a:p>
        </p:txBody>
      </p:sp>
      <p:sp>
        <p:nvSpPr>
          <p:cNvPr id="15" name="14 Proceso alternativo"/>
          <p:cNvSpPr/>
          <p:nvPr/>
        </p:nvSpPr>
        <p:spPr>
          <a:xfrm>
            <a:off x="5948601" y="3714535"/>
            <a:ext cx="3195399" cy="1003118"/>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Sean iguales</a:t>
            </a:r>
          </a:p>
          <a:p>
            <a:pPr algn="ctr"/>
            <a:r>
              <a:rPr lang="es-MX" dirty="0" smtClean="0"/>
              <a:t>Declarados con falsedad</a:t>
            </a:r>
          </a:p>
          <a:p>
            <a:pPr algn="ctr"/>
            <a:r>
              <a:rPr lang="es-MX" dirty="0" smtClean="0"/>
              <a:t>Se hayan otorgado en contravención</a:t>
            </a:r>
          </a:p>
        </p:txBody>
      </p:sp>
      <p:sp>
        <p:nvSpPr>
          <p:cNvPr id="16" name="15 Flecha a la derecha con muesca"/>
          <p:cNvSpPr/>
          <p:nvPr/>
        </p:nvSpPr>
        <p:spPr>
          <a:xfrm rot="5400000">
            <a:off x="7328812" y="3103047"/>
            <a:ext cx="577112" cy="384398"/>
          </a:xfrm>
          <a:prstGeom prst="notchedRightArrow">
            <a:avLst>
              <a:gd name="adj1" fmla="val 57385"/>
              <a:gd name="adj2" fmla="val 50000"/>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7" name="16 Estrella de 8 puntas"/>
          <p:cNvSpPr/>
          <p:nvPr/>
        </p:nvSpPr>
        <p:spPr>
          <a:xfrm>
            <a:off x="7093465" y="5445224"/>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188</a:t>
            </a:r>
            <a:endParaRPr lang="es-MX" dirty="0"/>
          </a:p>
        </p:txBody>
      </p:sp>
      <p:sp>
        <p:nvSpPr>
          <p:cNvPr id="18" name="17 Flecha a la derecha con muesca"/>
          <p:cNvSpPr/>
          <p:nvPr/>
        </p:nvSpPr>
        <p:spPr>
          <a:xfrm rot="5400000">
            <a:off x="7289013" y="4867212"/>
            <a:ext cx="577112" cy="384398"/>
          </a:xfrm>
          <a:prstGeom prst="notchedRightArrow">
            <a:avLst>
              <a:gd name="adj1" fmla="val 57385"/>
              <a:gd name="adj2" fmla="val 50000"/>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9" name="18 Flecha a la derecha con muesca"/>
          <p:cNvSpPr/>
          <p:nvPr/>
        </p:nvSpPr>
        <p:spPr>
          <a:xfrm rot="10800000">
            <a:off x="6134416" y="5751258"/>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0" name="19 Proceso alternativo"/>
          <p:cNvSpPr/>
          <p:nvPr/>
        </p:nvSpPr>
        <p:spPr>
          <a:xfrm>
            <a:off x="3056812" y="5600737"/>
            <a:ext cx="3027356" cy="697085"/>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No son materia de derecho de reserva: </a:t>
            </a:r>
          </a:p>
        </p:txBody>
      </p:sp>
      <p:sp>
        <p:nvSpPr>
          <p:cNvPr id="21" name="20 Flecha a la derecha con muesca"/>
          <p:cNvSpPr/>
          <p:nvPr/>
        </p:nvSpPr>
        <p:spPr>
          <a:xfrm rot="16200000">
            <a:off x="4228452" y="4923166"/>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2" name="21 Proceso alternativo"/>
          <p:cNvSpPr/>
          <p:nvPr/>
        </p:nvSpPr>
        <p:spPr>
          <a:xfrm>
            <a:off x="2567021" y="3583802"/>
            <a:ext cx="3195399" cy="1003118"/>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Semejanza gramatical </a:t>
            </a:r>
          </a:p>
          <a:p>
            <a:pPr algn="ctr"/>
            <a:r>
              <a:rPr lang="es-MX" dirty="0" smtClean="0"/>
              <a:t>Sean genéricos </a:t>
            </a:r>
          </a:p>
          <a:p>
            <a:pPr algn="ctr"/>
            <a:r>
              <a:rPr lang="es-MX" dirty="0" smtClean="0"/>
              <a:t>Imitación sin autorización</a:t>
            </a:r>
          </a:p>
          <a:p>
            <a:pPr algn="ctr"/>
            <a:r>
              <a:rPr lang="es-MX" dirty="0" smtClean="0"/>
              <a:t> </a:t>
            </a:r>
          </a:p>
        </p:txBody>
      </p:sp>
      <p:sp>
        <p:nvSpPr>
          <p:cNvPr id="24" name="23 Flecha a la derecha con muesca"/>
          <p:cNvSpPr/>
          <p:nvPr/>
        </p:nvSpPr>
        <p:spPr>
          <a:xfrm rot="10800000">
            <a:off x="1913653" y="3820050"/>
            <a:ext cx="648072" cy="396044"/>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5" name="24 Estrella de 8 puntas"/>
          <p:cNvSpPr/>
          <p:nvPr/>
        </p:nvSpPr>
        <p:spPr>
          <a:xfrm>
            <a:off x="641524" y="3514016"/>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189</a:t>
            </a:r>
            <a:endParaRPr lang="es-MX" dirty="0"/>
          </a:p>
        </p:txBody>
      </p:sp>
      <p:sp>
        <p:nvSpPr>
          <p:cNvPr id="26" name="25 Flecha a la derecha con muesca"/>
          <p:cNvSpPr/>
          <p:nvPr/>
        </p:nvSpPr>
        <p:spPr>
          <a:xfrm rot="5400000">
            <a:off x="916853" y="4640432"/>
            <a:ext cx="577112" cy="384398"/>
          </a:xfrm>
          <a:prstGeom prst="notchedRightArrow">
            <a:avLst>
              <a:gd name="adj1" fmla="val 57385"/>
              <a:gd name="adj2" fmla="val 50000"/>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7" name="26 Proceso alternativo"/>
          <p:cNvSpPr/>
          <p:nvPr/>
        </p:nvSpPr>
        <p:spPr>
          <a:xfrm>
            <a:off x="569516" y="5269340"/>
            <a:ext cx="1224136" cy="852600"/>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Vigencia de cinco años </a:t>
            </a:r>
          </a:p>
        </p:txBody>
      </p:sp>
      <p:sp>
        <p:nvSpPr>
          <p:cNvPr id="28" name="27 Flecha a la derecha con muesca"/>
          <p:cNvSpPr/>
          <p:nvPr/>
        </p:nvSpPr>
        <p:spPr>
          <a:xfrm rot="5400000">
            <a:off x="875963" y="6261137"/>
            <a:ext cx="577112" cy="384398"/>
          </a:xfrm>
          <a:prstGeom prst="notchedRightArrow">
            <a:avLst>
              <a:gd name="adj1" fmla="val 57385"/>
              <a:gd name="adj2" fmla="val 50000"/>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24383984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rgamino vertical"/>
          <p:cNvSpPr/>
          <p:nvPr/>
        </p:nvSpPr>
        <p:spPr>
          <a:xfrm>
            <a:off x="467544" y="548680"/>
            <a:ext cx="2520280" cy="936104"/>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Titulo IX</a:t>
            </a:r>
          </a:p>
          <a:p>
            <a:pPr algn="ctr"/>
            <a:r>
              <a:rPr lang="es-MX" dirty="0" smtClean="0"/>
              <a:t>De la Gestión Colectiva de Derechos </a:t>
            </a:r>
          </a:p>
        </p:txBody>
      </p:sp>
      <p:sp>
        <p:nvSpPr>
          <p:cNvPr id="5" name="4 Flecha a la derecha con muesca"/>
          <p:cNvSpPr/>
          <p:nvPr/>
        </p:nvSpPr>
        <p:spPr>
          <a:xfrm>
            <a:off x="3059832" y="1016732"/>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6" name="5 Pergamino vertical"/>
          <p:cNvSpPr/>
          <p:nvPr/>
        </p:nvSpPr>
        <p:spPr>
          <a:xfrm>
            <a:off x="3779912" y="548680"/>
            <a:ext cx="2520280" cy="936104"/>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Capítulo Único</a:t>
            </a:r>
          </a:p>
          <a:p>
            <a:pPr algn="ctr"/>
            <a:r>
              <a:rPr lang="es-MX" dirty="0" smtClean="0"/>
              <a:t>De las Sociedades de Gestión Colectiva </a:t>
            </a:r>
          </a:p>
        </p:txBody>
      </p:sp>
      <p:sp>
        <p:nvSpPr>
          <p:cNvPr id="7" name="6 Flecha a la derecha con muesca"/>
          <p:cNvSpPr/>
          <p:nvPr/>
        </p:nvSpPr>
        <p:spPr>
          <a:xfrm>
            <a:off x="6300192" y="963582"/>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8" name="7 Estrella de 8 puntas"/>
          <p:cNvSpPr/>
          <p:nvPr/>
        </p:nvSpPr>
        <p:spPr>
          <a:xfrm>
            <a:off x="7164288" y="674694"/>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192</a:t>
            </a:r>
            <a:endParaRPr lang="es-MX" dirty="0"/>
          </a:p>
        </p:txBody>
      </p:sp>
      <p:sp>
        <p:nvSpPr>
          <p:cNvPr id="9" name="8 Flecha a la derecha con muesca"/>
          <p:cNvSpPr/>
          <p:nvPr/>
        </p:nvSpPr>
        <p:spPr>
          <a:xfrm rot="5400000">
            <a:off x="7344308" y="2022128"/>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0" name="9 Proceso alternativo"/>
          <p:cNvSpPr/>
          <p:nvPr/>
        </p:nvSpPr>
        <p:spPr>
          <a:xfrm>
            <a:off x="6012160" y="2780928"/>
            <a:ext cx="2952328" cy="936104"/>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100" dirty="0" smtClean="0"/>
              <a:t>Es la sociedad de gestión colectiva es la persona moral que , sin ánimo de lucro, se constituye bajo amparo </a:t>
            </a:r>
            <a:endParaRPr lang="es-MX" sz="1100" dirty="0"/>
          </a:p>
        </p:txBody>
      </p:sp>
      <p:sp>
        <p:nvSpPr>
          <p:cNvPr id="11" name="10 Flecha a la derecha con muesca"/>
          <p:cNvSpPr/>
          <p:nvPr/>
        </p:nvSpPr>
        <p:spPr>
          <a:xfrm rot="5400000">
            <a:off x="7352456" y="4059070"/>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3" name="12 Proceso alternativo"/>
          <p:cNvSpPr/>
          <p:nvPr/>
        </p:nvSpPr>
        <p:spPr>
          <a:xfrm>
            <a:off x="3059832" y="4693215"/>
            <a:ext cx="2952328" cy="936104"/>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100" dirty="0" smtClean="0"/>
              <a:t>La autorización podrá ser revocada por el Instituto si existiera incumplimiento de las obligaciones que esta ley establece. </a:t>
            </a:r>
            <a:endParaRPr lang="es-MX" sz="1100" dirty="0"/>
          </a:p>
        </p:txBody>
      </p:sp>
      <p:sp>
        <p:nvSpPr>
          <p:cNvPr id="14" name="13 Estrella de 8 puntas"/>
          <p:cNvSpPr/>
          <p:nvPr/>
        </p:nvSpPr>
        <p:spPr>
          <a:xfrm>
            <a:off x="7164288" y="4656224"/>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194</a:t>
            </a:r>
            <a:endParaRPr lang="es-MX" dirty="0"/>
          </a:p>
        </p:txBody>
      </p:sp>
      <p:sp>
        <p:nvSpPr>
          <p:cNvPr id="15" name="14 Flecha a la derecha con muesca"/>
          <p:cNvSpPr/>
          <p:nvPr/>
        </p:nvSpPr>
        <p:spPr>
          <a:xfrm rot="10800000">
            <a:off x="6300192" y="4931550"/>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6" name="15 Flecha a la derecha con muesca"/>
          <p:cNvSpPr/>
          <p:nvPr/>
        </p:nvSpPr>
        <p:spPr>
          <a:xfrm rot="16200000">
            <a:off x="4175956" y="4059070"/>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7" name="16 Estrella de 8 puntas"/>
          <p:cNvSpPr/>
          <p:nvPr/>
        </p:nvSpPr>
        <p:spPr>
          <a:xfrm>
            <a:off x="3959932" y="2809547"/>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200</a:t>
            </a:r>
            <a:endParaRPr lang="es-MX" dirty="0"/>
          </a:p>
        </p:txBody>
      </p:sp>
      <p:sp>
        <p:nvSpPr>
          <p:cNvPr id="18" name="17 Flecha a la derecha con muesca"/>
          <p:cNvSpPr/>
          <p:nvPr/>
        </p:nvSpPr>
        <p:spPr>
          <a:xfrm rot="10800000">
            <a:off x="3059832" y="3086962"/>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9" name="18 Proceso alternativo"/>
          <p:cNvSpPr/>
          <p:nvPr/>
        </p:nvSpPr>
        <p:spPr>
          <a:xfrm>
            <a:off x="263972" y="2749742"/>
            <a:ext cx="2723852" cy="1067917"/>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100" dirty="0" smtClean="0"/>
              <a:t>Estarán legitimas en los términos que resulten sus propios estatus  para ejercer los derechos </a:t>
            </a:r>
            <a:endParaRPr lang="es-MX" sz="1100" dirty="0"/>
          </a:p>
        </p:txBody>
      </p:sp>
      <p:sp>
        <p:nvSpPr>
          <p:cNvPr id="20" name="19 Flecha a la derecha con muesca"/>
          <p:cNvSpPr/>
          <p:nvPr/>
        </p:nvSpPr>
        <p:spPr>
          <a:xfrm rot="5400000">
            <a:off x="1103840" y="4121212"/>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1" name="20 Estrella de 8 puntas"/>
          <p:cNvSpPr/>
          <p:nvPr/>
        </p:nvSpPr>
        <p:spPr>
          <a:xfrm>
            <a:off x="923820" y="4751531"/>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202</a:t>
            </a:r>
            <a:endParaRPr lang="es-MX" dirty="0"/>
          </a:p>
        </p:txBody>
      </p:sp>
      <p:sp>
        <p:nvSpPr>
          <p:cNvPr id="22" name="21 Flecha a la derecha con muesca"/>
          <p:cNvSpPr/>
          <p:nvPr/>
        </p:nvSpPr>
        <p:spPr>
          <a:xfrm rot="5400000">
            <a:off x="1103840" y="6011795"/>
            <a:ext cx="720080"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3983157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alternativo"/>
          <p:cNvSpPr/>
          <p:nvPr/>
        </p:nvSpPr>
        <p:spPr>
          <a:xfrm>
            <a:off x="323528" y="403300"/>
            <a:ext cx="2160240" cy="648072"/>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400" dirty="0" smtClean="0"/>
              <a:t>Las sociedades tendrán las siguientes funcionalidades </a:t>
            </a:r>
            <a:endParaRPr lang="es-MX" sz="1400" dirty="0"/>
          </a:p>
        </p:txBody>
      </p:sp>
      <p:sp>
        <p:nvSpPr>
          <p:cNvPr id="5" name="4 Flecha a la derecha con muesca"/>
          <p:cNvSpPr/>
          <p:nvPr/>
        </p:nvSpPr>
        <p:spPr>
          <a:xfrm>
            <a:off x="2627784" y="565318"/>
            <a:ext cx="792088"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6" name="5 Proceso alternativo"/>
          <p:cNvSpPr/>
          <p:nvPr/>
        </p:nvSpPr>
        <p:spPr>
          <a:xfrm>
            <a:off x="3563888" y="260648"/>
            <a:ext cx="3744416" cy="122413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200" dirty="0" smtClean="0"/>
              <a:t>Ejecutar los derechos patrimoniales de sus miembros.</a:t>
            </a:r>
          </a:p>
          <a:p>
            <a:pPr algn="just"/>
            <a:r>
              <a:rPr lang="es-MX" sz="1200" dirty="0" smtClean="0"/>
              <a:t>Tener en su domicilio, a disposición de los usuarios.</a:t>
            </a:r>
          </a:p>
          <a:p>
            <a:pPr algn="just"/>
            <a:r>
              <a:rPr lang="es-MX" sz="1200" dirty="0" smtClean="0"/>
              <a:t>Negociar los términos</a:t>
            </a:r>
          </a:p>
          <a:p>
            <a:pPr algn="just"/>
            <a:r>
              <a:rPr lang="es-MX" sz="1200" dirty="0" smtClean="0"/>
              <a:t>Supervisar el uso</a:t>
            </a:r>
          </a:p>
          <a:p>
            <a:pPr algn="just"/>
            <a:r>
              <a:rPr lang="es-MX" sz="1200" dirty="0" smtClean="0"/>
              <a:t>Recaudar donativos</a:t>
            </a:r>
          </a:p>
          <a:p>
            <a:pPr algn="just"/>
            <a:endParaRPr lang="es-MX" sz="1200" dirty="0" smtClean="0"/>
          </a:p>
        </p:txBody>
      </p:sp>
      <p:sp>
        <p:nvSpPr>
          <p:cNvPr id="7" name="6 Flecha a la derecha con muesca"/>
          <p:cNvSpPr/>
          <p:nvPr/>
        </p:nvSpPr>
        <p:spPr>
          <a:xfrm rot="5400000">
            <a:off x="5850142" y="1934834"/>
            <a:ext cx="792088"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8" name="7 Estrella de 8 puntas"/>
          <p:cNvSpPr/>
          <p:nvPr/>
        </p:nvSpPr>
        <p:spPr>
          <a:xfrm>
            <a:off x="5706126" y="2564904"/>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203</a:t>
            </a:r>
            <a:endParaRPr lang="es-MX" dirty="0"/>
          </a:p>
        </p:txBody>
      </p:sp>
      <p:sp>
        <p:nvSpPr>
          <p:cNvPr id="9" name="8 Flecha a la derecha con muesca"/>
          <p:cNvSpPr/>
          <p:nvPr/>
        </p:nvSpPr>
        <p:spPr>
          <a:xfrm rot="5400000">
            <a:off x="5850142" y="3807042"/>
            <a:ext cx="792088"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0" name="9 Proceso alternativo"/>
          <p:cNvSpPr/>
          <p:nvPr/>
        </p:nvSpPr>
        <p:spPr>
          <a:xfrm>
            <a:off x="4211960" y="4653136"/>
            <a:ext cx="3744416" cy="122413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200" dirty="0" smtClean="0"/>
              <a:t>Son obligaciones: </a:t>
            </a:r>
          </a:p>
          <a:p>
            <a:pPr algn="just"/>
            <a:r>
              <a:rPr lang="es-MX" sz="1200" dirty="0" smtClean="0"/>
              <a:t>Intervenir en la protección de los derechos morales de los miembros.</a:t>
            </a:r>
          </a:p>
          <a:p>
            <a:pPr algn="just"/>
            <a:r>
              <a:rPr lang="es-MX" sz="1200" dirty="0" smtClean="0"/>
              <a:t>Dar trato igual a todos los miembros</a:t>
            </a:r>
          </a:p>
          <a:p>
            <a:pPr algn="just"/>
            <a:r>
              <a:rPr lang="es-MX" sz="1200" dirty="0" smtClean="0"/>
              <a:t>Entregar a titulares los derechos patrimoniales.</a:t>
            </a:r>
          </a:p>
          <a:p>
            <a:pPr algn="just"/>
            <a:endParaRPr lang="es-MX" sz="1200" dirty="0" smtClean="0"/>
          </a:p>
        </p:txBody>
      </p:sp>
      <p:sp>
        <p:nvSpPr>
          <p:cNvPr id="11" name="10 Flecha a la derecha con muesca"/>
          <p:cNvSpPr/>
          <p:nvPr/>
        </p:nvSpPr>
        <p:spPr>
          <a:xfrm rot="10800000">
            <a:off x="3023828" y="5265204"/>
            <a:ext cx="792088"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2" name="11 Pergamino vertical"/>
          <p:cNvSpPr/>
          <p:nvPr/>
        </p:nvSpPr>
        <p:spPr>
          <a:xfrm>
            <a:off x="323528" y="4725144"/>
            <a:ext cx="2592288" cy="1368152"/>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Titulo X</a:t>
            </a:r>
          </a:p>
          <a:p>
            <a:pPr algn="ctr"/>
            <a:r>
              <a:rPr lang="es-MX" dirty="0" smtClean="0"/>
              <a:t>Del instituto Nacional del Derecho de Autor </a:t>
            </a:r>
          </a:p>
          <a:p>
            <a:pPr algn="ctr"/>
            <a:r>
              <a:rPr lang="es-MX" dirty="0" smtClean="0"/>
              <a:t>Capitulo Único </a:t>
            </a:r>
            <a:endParaRPr lang="es-MX" dirty="0"/>
          </a:p>
        </p:txBody>
      </p:sp>
      <p:sp>
        <p:nvSpPr>
          <p:cNvPr id="13" name="12 Flecha a la derecha con muesca"/>
          <p:cNvSpPr/>
          <p:nvPr/>
        </p:nvSpPr>
        <p:spPr>
          <a:xfrm rot="5400000">
            <a:off x="1169622" y="6197482"/>
            <a:ext cx="468052" cy="324036"/>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7656682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strella de 8 puntas"/>
          <p:cNvSpPr/>
          <p:nvPr/>
        </p:nvSpPr>
        <p:spPr>
          <a:xfrm>
            <a:off x="539552" y="404664"/>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208</a:t>
            </a:r>
            <a:endParaRPr lang="es-MX" dirty="0"/>
          </a:p>
        </p:txBody>
      </p:sp>
      <p:sp>
        <p:nvSpPr>
          <p:cNvPr id="5" name="4 Flecha a la derecha con muesca"/>
          <p:cNvSpPr/>
          <p:nvPr/>
        </p:nvSpPr>
        <p:spPr>
          <a:xfrm>
            <a:off x="1619672" y="728700"/>
            <a:ext cx="1008112"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6" name="5 Proceso alternativo"/>
          <p:cNvSpPr/>
          <p:nvPr/>
        </p:nvSpPr>
        <p:spPr>
          <a:xfrm>
            <a:off x="2741216" y="525860"/>
            <a:ext cx="2592288" cy="86409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200" dirty="0" smtClean="0"/>
              <a:t>El instituto Nacional del Derecho de Autor, autoridad administrativa de  derechos de autor</a:t>
            </a:r>
            <a:r>
              <a:rPr lang="es-MX" dirty="0" smtClean="0"/>
              <a:t>.</a:t>
            </a:r>
            <a:endParaRPr lang="es-MX" dirty="0"/>
          </a:p>
        </p:txBody>
      </p:sp>
      <p:sp>
        <p:nvSpPr>
          <p:cNvPr id="7" name="6 Flecha a la derecha con muesca"/>
          <p:cNvSpPr/>
          <p:nvPr/>
        </p:nvSpPr>
        <p:spPr>
          <a:xfrm>
            <a:off x="5436096" y="701080"/>
            <a:ext cx="1008112"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8" name="7 Proceso alternativo"/>
          <p:cNvSpPr/>
          <p:nvPr/>
        </p:nvSpPr>
        <p:spPr>
          <a:xfrm>
            <a:off x="6508948" y="2132856"/>
            <a:ext cx="1807468" cy="2232248"/>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sz="1400" dirty="0" smtClean="0"/>
              <a:t>Sus funciones:</a:t>
            </a:r>
          </a:p>
          <a:p>
            <a:pPr algn="just"/>
            <a:r>
              <a:rPr lang="es-MX" sz="1400" dirty="0" smtClean="0"/>
              <a:t>Proteger el Derecho de Autor.</a:t>
            </a:r>
          </a:p>
          <a:p>
            <a:pPr algn="just"/>
            <a:r>
              <a:rPr lang="es-MX" sz="1400" dirty="0" smtClean="0"/>
              <a:t>Promover la creación </a:t>
            </a:r>
          </a:p>
          <a:p>
            <a:pPr algn="just"/>
            <a:r>
              <a:rPr lang="es-MX" sz="1400" dirty="0" smtClean="0"/>
              <a:t>Llevar registro Público </a:t>
            </a:r>
          </a:p>
          <a:p>
            <a:pPr algn="just"/>
            <a:r>
              <a:rPr lang="es-MX" sz="1400" dirty="0" smtClean="0"/>
              <a:t>Mantener actualizado  </a:t>
            </a:r>
            <a:endParaRPr lang="es-MX" sz="1400" dirty="0"/>
          </a:p>
        </p:txBody>
      </p:sp>
      <p:sp>
        <p:nvSpPr>
          <p:cNvPr id="9" name="8 Estrella de 8 puntas"/>
          <p:cNvSpPr/>
          <p:nvPr/>
        </p:nvSpPr>
        <p:spPr>
          <a:xfrm>
            <a:off x="6732240" y="453852"/>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209</a:t>
            </a:r>
            <a:endParaRPr lang="es-MX" dirty="0"/>
          </a:p>
        </p:txBody>
      </p:sp>
      <p:sp>
        <p:nvSpPr>
          <p:cNvPr id="10" name="9 Flecha a la derecha con muesca"/>
          <p:cNvSpPr/>
          <p:nvPr/>
        </p:nvSpPr>
        <p:spPr>
          <a:xfrm rot="5400000">
            <a:off x="6966266" y="1587978"/>
            <a:ext cx="612068"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1" name="10 Flecha a la derecha con muesca"/>
          <p:cNvSpPr/>
          <p:nvPr/>
        </p:nvSpPr>
        <p:spPr>
          <a:xfrm rot="5400000">
            <a:off x="7156406" y="4707142"/>
            <a:ext cx="612068"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2" name="11 Estrella de 8 puntas"/>
          <p:cNvSpPr/>
          <p:nvPr/>
        </p:nvSpPr>
        <p:spPr>
          <a:xfrm>
            <a:off x="6922380" y="5373216"/>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210</a:t>
            </a:r>
            <a:endParaRPr lang="es-MX" dirty="0"/>
          </a:p>
        </p:txBody>
      </p:sp>
      <p:sp>
        <p:nvSpPr>
          <p:cNvPr id="13" name="12 Flecha a la derecha con muesca"/>
          <p:cNvSpPr/>
          <p:nvPr/>
        </p:nvSpPr>
        <p:spPr>
          <a:xfrm rot="10800000">
            <a:off x="5724128" y="5697253"/>
            <a:ext cx="1008112"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4" name="13 Proceso alternativo"/>
          <p:cNvSpPr/>
          <p:nvPr/>
        </p:nvSpPr>
        <p:spPr>
          <a:xfrm>
            <a:off x="2869208" y="5013176"/>
            <a:ext cx="2592288" cy="1548173"/>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dirty="0" smtClean="0"/>
              <a:t>Tiene facultades como:</a:t>
            </a:r>
          </a:p>
          <a:p>
            <a:pPr algn="just"/>
            <a:r>
              <a:rPr lang="es-MX" dirty="0" smtClean="0"/>
              <a:t>Realizar investigaciones </a:t>
            </a:r>
          </a:p>
          <a:p>
            <a:pPr algn="just"/>
            <a:r>
              <a:rPr lang="es-MX" dirty="0" smtClean="0"/>
              <a:t>Practicas de inspección.</a:t>
            </a:r>
          </a:p>
          <a:p>
            <a:pPr algn="just"/>
            <a:r>
              <a:rPr lang="es-MX" dirty="0" smtClean="0"/>
              <a:t>Imponer las sanciones. </a:t>
            </a:r>
            <a:endParaRPr lang="es-MX" dirty="0"/>
          </a:p>
        </p:txBody>
      </p:sp>
      <p:sp>
        <p:nvSpPr>
          <p:cNvPr id="15" name="14 Flecha a la derecha con muesca"/>
          <p:cNvSpPr/>
          <p:nvPr/>
        </p:nvSpPr>
        <p:spPr>
          <a:xfrm rot="16200000">
            <a:off x="3851672" y="4291496"/>
            <a:ext cx="576064"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6" name="15 Estrella de 8 puntas"/>
          <p:cNvSpPr/>
          <p:nvPr/>
        </p:nvSpPr>
        <p:spPr>
          <a:xfrm>
            <a:off x="3599644" y="3159844"/>
            <a:ext cx="1080120" cy="1008112"/>
          </a:xfrm>
          <a:prstGeom prst="star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Art 212</a:t>
            </a:r>
            <a:endParaRPr lang="es-MX" dirty="0"/>
          </a:p>
        </p:txBody>
      </p:sp>
      <p:sp>
        <p:nvSpPr>
          <p:cNvPr id="17" name="16 Flecha a la derecha con muesca"/>
          <p:cNvSpPr/>
          <p:nvPr/>
        </p:nvSpPr>
        <p:spPr>
          <a:xfrm rot="10800000">
            <a:off x="2365152" y="3483880"/>
            <a:ext cx="1008112"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8" name="17 Proceso alternativo"/>
          <p:cNvSpPr/>
          <p:nvPr/>
        </p:nvSpPr>
        <p:spPr>
          <a:xfrm>
            <a:off x="539552" y="3333340"/>
            <a:ext cx="1584176" cy="1889336"/>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MX" dirty="0" smtClean="0"/>
              <a:t>Las tarifas de regalías serán propuestas por el instituto. </a:t>
            </a:r>
            <a:endParaRPr lang="es-MX" dirty="0"/>
          </a:p>
        </p:txBody>
      </p:sp>
    </p:spTree>
    <p:extLst>
      <p:ext uri="{BB962C8B-B14F-4D97-AF65-F5344CB8AC3E}">
        <p14:creationId xmlns:p14="http://schemas.microsoft.com/office/powerpoint/2010/main" val="2252213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a:bodyPr>
          <a:lstStyle/>
          <a:p>
            <a:r>
              <a:rPr lang="es-MX" dirty="0" smtClean="0"/>
              <a:t>Las obras literarias y artísticas publicadas en periódicos o revistas o transmitidas por radio, televisión u otros medios de difusión no pierden por ese hecho la protección legal.</a:t>
            </a:r>
          </a:p>
          <a:p>
            <a:r>
              <a:rPr lang="es-MX" dirty="0" smtClean="0"/>
              <a:t>La obra podrá hacerse del conocimiento público.</a:t>
            </a:r>
          </a:p>
          <a:p>
            <a:r>
              <a:rPr lang="es-MX" dirty="0" smtClean="0"/>
              <a:t>Las obras protegidas por esta Ley que se publiquen, deberán ostentar la expresión </a:t>
            </a:r>
          </a:p>
          <a:p>
            <a:r>
              <a:rPr lang="es-MX" dirty="0" smtClean="0"/>
              <a:t>“Derechos Reservados”, o su abreviatura “D. R.”, seguida del símbolo </a:t>
            </a:r>
          </a:p>
        </p:txBody>
      </p:sp>
    </p:spTree>
    <p:extLst>
      <p:ext uri="{BB962C8B-B14F-4D97-AF65-F5344CB8AC3E}">
        <p14:creationId xmlns:p14="http://schemas.microsoft.com/office/powerpoint/2010/main" val="9456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85000" lnSpcReduction="20000"/>
          </a:bodyPr>
          <a:lstStyle/>
          <a:p>
            <a:pPr algn="ctr">
              <a:buNone/>
            </a:pPr>
            <a:r>
              <a:rPr lang="es-MX" dirty="0" smtClean="0"/>
              <a:t>De los Derechos Morales</a:t>
            </a:r>
          </a:p>
          <a:p>
            <a:pPr>
              <a:buNone/>
            </a:pPr>
            <a:r>
              <a:rPr lang="es-MX" dirty="0" smtClean="0"/>
              <a:t>El autor es el único, primigenio y perpetuo titular de los derechos morales sobre las obras de su creación.</a:t>
            </a:r>
          </a:p>
          <a:p>
            <a:pPr>
              <a:buNone/>
            </a:pPr>
            <a:r>
              <a:rPr lang="es-MX" dirty="0" smtClean="0"/>
              <a:t>El derecho moral se considera unido al autor y es inalienable, imprescriptible, </a:t>
            </a:r>
          </a:p>
          <a:p>
            <a:pPr>
              <a:buNone/>
            </a:pPr>
            <a:r>
              <a:rPr lang="es-MX" dirty="0" smtClean="0"/>
              <a:t>irrenunciable e inembargable.</a:t>
            </a:r>
          </a:p>
          <a:p>
            <a:pPr algn="ctr">
              <a:buNone/>
            </a:pPr>
            <a:r>
              <a:rPr lang="es-MX" dirty="0" smtClean="0"/>
              <a:t>De los Derechos Patrimoniales</a:t>
            </a:r>
          </a:p>
          <a:p>
            <a:pPr>
              <a:buNone/>
            </a:pPr>
            <a:r>
              <a:rPr lang="es-MX" dirty="0" smtClean="0"/>
              <a:t>En virtud del derecho patrimonial, corresponde al autor el derecho de explotar de manera </a:t>
            </a:r>
          </a:p>
          <a:p>
            <a:pPr>
              <a:buNone/>
            </a:pPr>
            <a:r>
              <a:rPr lang="es-MX" dirty="0" smtClean="0"/>
              <a:t>exclusiva sus obras, o de autorizar a otros su explotación, en cualquier forma, dentro de los límites que </a:t>
            </a:r>
          </a:p>
          <a:p>
            <a:pPr>
              <a:buNone/>
            </a:pPr>
            <a:r>
              <a:rPr lang="es-MX" dirty="0" smtClean="0"/>
              <a:t>establece la presente Ley y sin menoscabo de la titularidad de los derechos morales a que se refiere el </a:t>
            </a:r>
          </a:p>
          <a:p>
            <a:pPr>
              <a:buNone/>
            </a:pPr>
            <a:r>
              <a:rPr lang="es-MX" dirty="0" smtClean="0"/>
              <a:t>artículo 21 de la misma.</a:t>
            </a:r>
          </a:p>
        </p:txBody>
      </p:sp>
    </p:spTree>
    <p:extLst>
      <p:ext uri="{BB962C8B-B14F-4D97-AF65-F5344CB8AC3E}">
        <p14:creationId xmlns:p14="http://schemas.microsoft.com/office/powerpoint/2010/main" val="3992748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5840435"/>
          </a:xfrm>
        </p:spPr>
        <p:txBody>
          <a:bodyPr>
            <a:normAutofit/>
          </a:bodyPr>
          <a:lstStyle/>
          <a:p>
            <a:r>
              <a:rPr lang="es-MX" dirty="0" smtClean="0"/>
              <a:t>El autor y su causahabiente gozarán del derecho a percibir una regalía por la comunicación o transmisión pública de su obra por cualquier medio.</a:t>
            </a:r>
          </a:p>
          <a:p>
            <a:r>
              <a:rPr lang="es-MX" dirty="0" smtClean="0"/>
              <a:t>Los titulares de los derechos patrimoniales podrán autorizar o prohibir.</a:t>
            </a:r>
          </a:p>
          <a:p>
            <a:r>
              <a:rPr lang="es-MX" dirty="0" smtClean="0"/>
              <a:t>La distribución de la obra, incluyendo la venta u otras formas de transmisión de la propiedad de los soportes materiales que la contengan, así como cualquier forma de transmisión de uso o explotación.</a:t>
            </a:r>
          </a:p>
        </p:txBody>
      </p:sp>
    </p:spTree>
    <p:extLst>
      <p:ext uri="{BB962C8B-B14F-4D97-AF65-F5344CB8AC3E}">
        <p14:creationId xmlns:p14="http://schemas.microsoft.com/office/powerpoint/2010/main" val="212818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fontScale="92500" lnSpcReduction="10000"/>
          </a:bodyPr>
          <a:lstStyle/>
          <a:p>
            <a:pPr algn="ctr"/>
            <a:r>
              <a:rPr lang="es-MX" dirty="0" smtClean="0"/>
              <a:t>De la Transmisión de los Derechos Patrimoniales</a:t>
            </a:r>
          </a:p>
          <a:p>
            <a:r>
              <a:rPr lang="es-MX" dirty="0" smtClean="0"/>
              <a:t>- El titular de los derechos patrimoniales puede, libremente, conforme a lo establecido por esta Ley, transferir sus derechos patrimoniales u otorgar licencias de uso exclusivas o no exclusivas.</a:t>
            </a:r>
          </a:p>
          <a:p>
            <a:r>
              <a:rPr lang="es-MX" dirty="0" smtClean="0"/>
              <a:t>- Toda transmisión de derechos patrimoniales deberá prever en favor del autor o del titular del derecho patrimonial, en su caso, una participación proporcional en los ingresos de la explotación de que se trate, o una remuneración fija y determinada. Este derecho es irrenunciable.</a:t>
            </a:r>
          </a:p>
          <a:p>
            <a:pPr algn="ctr">
              <a:buNone/>
            </a:pPr>
            <a:endParaRPr lang="es-MX" dirty="0"/>
          </a:p>
        </p:txBody>
      </p:sp>
    </p:spTree>
    <p:extLst>
      <p:ext uri="{BB962C8B-B14F-4D97-AF65-F5344CB8AC3E}">
        <p14:creationId xmlns:p14="http://schemas.microsoft.com/office/powerpoint/2010/main" val="163390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lnSpcReduction="10000"/>
          </a:bodyPr>
          <a:lstStyle/>
          <a:p>
            <a:pPr algn="ctr"/>
            <a:r>
              <a:rPr lang="es-MX" dirty="0" smtClean="0"/>
              <a:t>Del Contrato de Edición de Obra Literaria</a:t>
            </a:r>
          </a:p>
          <a:p>
            <a:r>
              <a:rPr lang="es-MX" dirty="0" smtClean="0"/>
              <a:t>- Hay contrato de edición de obra literaria cuando el autor o el titular de los derechos patrimoniales, en su caso, se obliga a entregar una obra a un editor y éste, a su vez, se obliga a reproducirla, distribuirla y venderla cubriendo al titular del derecho patrimonial las prestaciones convenidas.</a:t>
            </a:r>
          </a:p>
          <a:p>
            <a:r>
              <a:rPr lang="es-MX" dirty="0" smtClean="0"/>
              <a:t>El editor no podrá publicar la obra con abreviaturas, adiciones, supresiones o cualesquiera otras modificaciones, sin consentimiento escrito del autor.</a:t>
            </a:r>
            <a:endParaRPr lang="es-MX" dirty="0"/>
          </a:p>
        </p:txBody>
      </p:sp>
    </p:spTree>
    <p:extLst>
      <p:ext uri="{BB962C8B-B14F-4D97-AF65-F5344CB8AC3E}">
        <p14:creationId xmlns:p14="http://schemas.microsoft.com/office/powerpoint/2010/main" val="2364406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normAutofit fontScale="85000" lnSpcReduction="10000"/>
          </a:bodyPr>
          <a:lstStyle/>
          <a:p>
            <a:pPr algn="ctr"/>
            <a:r>
              <a:rPr lang="es-MX" dirty="0" smtClean="0"/>
              <a:t>Del Contrato de Edición de Obra Musical</a:t>
            </a:r>
          </a:p>
          <a:p>
            <a:r>
              <a:rPr lang="es-MX" dirty="0" smtClean="0"/>
              <a:t>El contrato de edición de obra musical es aquél por el que el autor o el titular del derecho patrimonial, en su caso, cede al editor el derecho de reproducción y lo faculta para realizar la fijación y reproducción fonomecánica de la obra, su sincronización audiovisual, comunicación pública, traducción, arreglo o adaptación y cualquier otra forma de explotación que se encuentre prevista en el contrato; y el editor se obliga por su parte, a divulgar la obra por todos los medios a su alcance, recibiendo como contraprestación una participación en los beneficios económicos que se obtengan por la explotación de la obra, según los términos pactados.</a:t>
            </a:r>
            <a:endParaRPr lang="es-MX" dirty="0"/>
          </a:p>
        </p:txBody>
      </p:sp>
    </p:spTree>
    <p:extLst>
      <p:ext uri="{BB962C8B-B14F-4D97-AF65-F5344CB8AC3E}">
        <p14:creationId xmlns:p14="http://schemas.microsoft.com/office/powerpoint/2010/main" val="3809805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85000" lnSpcReduction="20000"/>
          </a:bodyPr>
          <a:lstStyle/>
          <a:p>
            <a:pPr algn="ctr"/>
            <a:r>
              <a:rPr lang="es-MX" dirty="0" smtClean="0"/>
              <a:t>Del Contrato de Representación Escénica</a:t>
            </a:r>
          </a:p>
          <a:p>
            <a:r>
              <a:rPr lang="es-MX" dirty="0" smtClean="0"/>
              <a:t>Por medio del contrato de representación escénica el autor o el titular del derecho patrimonial, en su caso, concede a una persona física o moral, llamada empresario, el derecho de representar o ejecutar públicamente una obra literaria, musical, literario musical, dramática, dramático musical, de danza, pantomímica o coreográfica, por una contraprestación pecuniaria; y el empresario se obliga a llevar a efecto esa representación en las condiciones convenidas y con arreglo a lo dispuesto en esta Ley.</a:t>
            </a:r>
          </a:p>
          <a:p>
            <a:r>
              <a:rPr lang="es-MX" dirty="0" smtClean="0"/>
              <a:t>Si no quedara asentado en el contrato de representación escénica el período durante el cual se representará o ejecutará la obra al público, se entenderá que es por un año.</a:t>
            </a:r>
            <a:endParaRPr lang="es-MX" dirty="0"/>
          </a:p>
        </p:txBody>
      </p:sp>
    </p:spTree>
    <p:extLst>
      <p:ext uri="{BB962C8B-B14F-4D97-AF65-F5344CB8AC3E}">
        <p14:creationId xmlns:p14="http://schemas.microsoft.com/office/powerpoint/2010/main" val="30575047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2120</Words>
  <Application>Microsoft Office PowerPoint</Application>
  <PresentationFormat>Presentación en pantalla (4:3)</PresentationFormat>
  <Paragraphs>205</Paragraphs>
  <Slides>27</Slides>
  <Notes>1</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dc:creator>
  <cp:lastModifiedBy>personal</cp:lastModifiedBy>
  <cp:revision>12</cp:revision>
  <dcterms:created xsi:type="dcterms:W3CDTF">2013-06-20T01:44:44Z</dcterms:created>
  <dcterms:modified xsi:type="dcterms:W3CDTF">2013-06-20T03:48:25Z</dcterms:modified>
</cp:coreProperties>
</file>